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3.xml" ContentType="application/vnd.openxmlformats-officedocument.them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5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6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7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8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9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0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11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1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3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4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5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16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17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18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19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5" r:id="rId2"/>
  </p:sldMasterIdLst>
  <p:notesMasterIdLst>
    <p:notesMasterId r:id="rId29"/>
  </p:notesMasterIdLst>
  <p:sldIdLst>
    <p:sldId id="263" r:id="rId3"/>
    <p:sldId id="268" r:id="rId4"/>
    <p:sldId id="273" r:id="rId5"/>
    <p:sldId id="277" r:id="rId6"/>
    <p:sldId id="280" r:id="rId7"/>
    <p:sldId id="284" r:id="rId8"/>
    <p:sldId id="289" r:id="rId9"/>
    <p:sldId id="293" r:id="rId10"/>
    <p:sldId id="296" r:id="rId11"/>
    <p:sldId id="299" r:id="rId12"/>
    <p:sldId id="308" r:id="rId13"/>
    <p:sldId id="313" r:id="rId14"/>
    <p:sldId id="382" r:id="rId15"/>
    <p:sldId id="381" r:id="rId16"/>
    <p:sldId id="318" r:id="rId17"/>
    <p:sldId id="383" r:id="rId18"/>
    <p:sldId id="384" r:id="rId19"/>
    <p:sldId id="380" r:id="rId20"/>
    <p:sldId id="385" r:id="rId21"/>
    <p:sldId id="386" r:id="rId22"/>
    <p:sldId id="387" r:id="rId23"/>
    <p:sldId id="388" r:id="rId24"/>
    <p:sldId id="389" r:id="rId25"/>
    <p:sldId id="391" r:id="rId26"/>
    <p:sldId id="390" r:id="rId27"/>
    <p:sldId id="37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6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67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444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6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737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196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41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02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457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89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0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0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06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720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88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image" Target="../media/image2.png"/><Relationship Id="rId4" Type="http://schemas.openxmlformats.org/officeDocument/2006/relationships/tags" Target="../tags/tag12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10" Type="http://schemas.openxmlformats.org/officeDocument/2006/relationships/image" Target="../media/image3.png"/><Relationship Id="rId4" Type="http://schemas.openxmlformats.org/officeDocument/2006/relationships/tags" Target="../tags/tag25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image" Target="../media/image3.png"/><Relationship Id="rId4" Type="http://schemas.openxmlformats.org/officeDocument/2006/relationships/tags" Target="../tags/tag70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矩形 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5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670" name="副标题"/>
          <p:cNvSpPr txBox="1">
            <a:spLocks noGrp="1"/>
          </p:cNvSpPr>
          <p:nvPr>
            <p:ph type="body" idx="3" hasCustomPrompt="1"/>
            <p:custDataLst>
              <p:tags r:id="rId3"/>
            </p:custDataLst>
          </p:nvPr>
        </p:nvSpPr>
        <p:spPr>
          <a:xfrm>
            <a:off x="1151890" y="1708785"/>
            <a:ext cx="6343015" cy="7969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</a:p>
        </p:txBody>
      </p:sp>
      <p:sp>
        <p:nvSpPr>
          <p:cNvPr id="1048672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1151890" y="2657475"/>
            <a:ext cx="6343015" cy="8788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1048674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1151890" y="4104640"/>
            <a:ext cx="2114550" cy="426085"/>
          </a:xfrm>
          <a:prstGeom prst="parallelogram">
            <a:avLst>
              <a:gd name="adj" fmla="val 45603"/>
            </a:avLst>
          </a:prstGeom>
          <a:gradFill>
            <a:gsLst>
              <a:gs pos="2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</a:gradFill>
          </a:ln>
        </p:spPr>
        <p:txBody>
          <a:bodyPr wrap="square" lIns="91440" tIns="0" rIns="9144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1048676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7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680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84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68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688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690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矩形 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7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</a:blip>
          <a:stretch>
            <a:fillRect/>
          </a:stretch>
        </p:blipFill>
        <p:spPr>
          <a:xfrm flipH="1">
            <a:off x="-1270" y="2009774"/>
            <a:ext cx="8619066" cy="4848225"/>
          </a:xfrm>
          <a:prstGeom prst="rect">
            <a:avLst/>
          </a:prstGeom>
        </p:spPr>
      </p:pic>
      <p:cxnSp>
        <p:nvCxnSpPr>
          <p:cNvPr id="3145729" name="直接连接符 19"/>
          <p:cNvCxnSpPr>
            <a:cxnSpLocks/>
          </p:cNvCxnSpPr>
          <p:nvPr userDrawn="1">
            <p:custDataLst>
              <p:tags r:id="rId3"/>
            </p:custDataLst>
          </p:nvPr>
        </p:nvCxnSpPr>
        <p:spPr>
          <a:xfrm>
            <a:off x="10600690" y="1176655"/>
            <a:ext cx="9874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连接符 29"/>
          <p:cNvCxnSpPr>
            <a:cxnSpLocks/>
          </p:cNvCxnSpPr>
          <p:nvPr userDrawn="1">
            <p:custDataLst>
              <p:tags r:id="rId4"/>
            </p:custDataLst>
          </p:nvPr>
        </p:nvCxnSpPr>
        <p:spPr>
          <a:xfrm>
            <a:off x="-1270" y="1593215"/>
            <a:ext cx="12193270" cy="0"/>
          </a:xfrm>
          <a:prstGeom prst="line">
            <a:avLst/>
          </a:prstGeom>
          <a:ln w="3175">
            <a:solidFill>
              <a:schemeClr val="lt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4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8062595" y="531495"/>
            <a:ext cx="363283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 err="1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1048696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98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700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矩形 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9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04" name="节编号"/>
          <p:cNvSpPr txBox="1">
            <a:spLocks noGrp="1"/>
          </p:cNvSpPr>
          <p:nvPr>
            <p:ph type="body" idx="2" hasCustomPrompt="1"/>
            <p:custDataLst>
              <p:tags r:id="rId3"/>
            </p:custDataLst>
          </p:nvPr>
        </p:nvSpPr>
        <p:spPr>
          <a:xfrm>
            <a:off x="1073785" y="1535430"/>
            <a:ext cx="5628640" cy="11410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3200" b="0" i="0" u="none" strike="noStrike" kern="1200" cap="none" spc="0" normalizeH="0" baseline="0" noProof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1048706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1073785" y="2767965"/>
            <a:ext cx="5628640" cy="25660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5400" b="1" i="0" u="none" strike="noStrike" kern="1200" cap="none" spc="0" normalizeH="0" baseline="0" noProof="1" dirty="0" err="1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dirty="0" err="1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1048708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710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712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日期占位符 4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716" name="页脚占位符 5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718" name="灯片编号占位符 6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720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722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04872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日期占位符 6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728" name="页脚占位符 7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48730" name="灯片编号占位符 8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4873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734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736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048738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48740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标题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608330" y="234315"/>
            <a:ext cx="10968990" cy="786130"/>
          </a:xfrm>
          <a:prstGeom prst="rect">
            <a:avLst/>
          </a:prstGeom>
          <a:noFill/>
        </p:spPr>
        <p:txBody>
          <a:bodyPr wrap="square" lIns="36195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74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746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748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752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758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76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762" name="内容占位符 1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766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768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770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72" name="文本占位符 8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矩形 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61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</a:blip>
          <a:stretch>
            <a:fillRect/>
          </a:stretch>
        </p:blipFill>
        <p:spPr>
          <a:xfrm flipV="1">
            <a:off x="6705601" y="-1"/>
            <a:ext cx="5486399" cy="3086099"/>
          </a:xfrm>
          <a:prstGeom prst="rect">
            <a:avLst/>
          </a:prstGeom>
        </p:spPr>
      </p:pic>
      <p:pic>
        <p:nvPicPr>
          <p:cNvPr id="2097163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</a:blip>
          <a:stretch>
            <a:fillRect/>
          </a:stretch>
        </p:blipFill>
        <p:spPr>
          <a:xfrm flipH="1">
            <a:off x="0" y="978337"/>
            <a:ext cx="10452735" cy="5879663"/>
          </a:xfrm>
          <a:prstGeom prst="rect">
            <a:avLst/>
          </a:prstGeom>
        </p:spPr>
      </p:pic>
      <p:sp>
        <p:nvSpPr>
          <p:cNvPr id="1048776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5038090" y="4172585"/>
            <a:ext cx="2114550" cy="426085"/>
          </a:xfrm>
          <a:prstGeom prst="parallelogram">
            <a:avLst>
              <a:gd name="adj" fmla="val 45603"/>
            </a:avLst>
          </a:prstGeom>
          <a:gradFill>
            <a:gsLst>
              <a:gs pos="26000">
                <a:schemeClr val="accent1">
                  <a:alpha val="12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gradFill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1"/>
                </a:gs>
              </a:gsLst>
              <a:lin ang="0" scaled="1"/>
            </a:gradFill>
          </a:ln>
        </p:spPr>
        <p:txBody>
          <a:bodyPr wrap="square" lIns="91440" tIns="0" rIns="9144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1048778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1796415" y="1999615"/>
            <a:ext cx="8939530" cy="15182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1048780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782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784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矩形 4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56" name="日期占位符 9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048658" name="页脚占位符 10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8660" name="灯片编号占位符 11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662" name="文本占位符 1"/>
          <p:cNvSpPr>
            <a:spLocks noGrp="1"/>
          </p:cNvSpPr>
          <p:nvPr>
            <p:ph type="body" idx="21"/>
            <p:custDataLst>
              <p:tags r:id="rId1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48664" name="标题占位符 2"/>
          <p:cNvSpPr txBox="1"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36195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pic>
        <p:nvPicPr>
          <p:cNvPr id="209715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 rotWithShape="1">
          <a:blip r:embed="rId21" cstate="print">
            <a:alphaModFix amt="56000"/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</a:blip>
          <a:srcRect l="-1421"/>
          <a:stretch>
            <a:fillRect/>
          </a:stretch>
        </p:blipFill>
        <p:spPr>
          <a:xfrm>
            <a:off x="1392001" y="360000"/>
            <a:ext cx="10800000" cy="6498000"/>
          </a:xfrm>
          <a:custGeom>
            <a:avLst/>
            <a:gdLst>
              <a:gd name="connsiteX0" fmla="*/ 0 w 7124699"/>
              <a:gd name="connsiteY0" fmla="*/ 0 h 4095750"/>
              <a:gd name="connsiteX1" fmla="*/ 7124699 w 7124699"/>
              <a:gd name="connsiteY1" fmla="*/ 0 h 4095750"/>
              <a:gd name="connsiteX2" fmla="*/ 7124699 w 7124699"/>
              <a:gd name="connsiteY2" fmla="*/ 4095750 h 4095750"/>
              <a:gd name="connsiteX3" fmla="*/ 0 w 7124699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4699" h="4095750">
                <a:moveTo>
                  <a:pt x="0" y="0"/>
                </a:moveTo>
                <a:lnTo>
                  <a:pt x="7124699" y="0"/>
                </a:lnTo>
                <a:lnTo>
                  <a:pt x="7124699" y="4095750"/>
                </a:lnTo>
                <a:lnTo>
                  <a:pt x="0" y="4095750"/>
                </a:lnTo>
                <a:close/>
              </a:path>
            </a:pathLst>
          </a:custGeom>
        </p:spPr>
      </p:pic>
      <p:sp>
        <p:nvSpPr>
          <p:cNvPr id="104866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rgbClr val="FFFFFF"/>
          </a:solidFill>
          <a:latin typeface="+mn-ea"/>
          <a:ea typeface="+mn-ea"/>
          <a:cs typeface="MiSans Normal" panose="00000500000000000000" charset="-122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rgbClr val="FFFFFF"/>
          </a:solidFill>
          <a:latin typeface="+mn-ea"/>
          <a:ea typeface="+mn-ea"/>
          <a:cs typeface="MiSans Normal" panose="00000500000000000000" charset="-122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rgbClr val="FFFFFF"/>
          </a:solidFill>
          <a:latin typeface="+mn-ea"/>
          <a:ea typeface="+mn-ea"/>
          <a:cs typeface="MiSans Normal" panose="00000500000000000000" charset="-122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rgbClr val="FFFFFF"/>
          </a:solidFill>
          <a:latin typeface="+mn-ea"/>
          <a:ea typeface="+mn-ea"/>
          <a:cs typeface="MiSans Normal" panose="00000500000000000000" charset="-122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rgbClr val="FFFFFF"/>
          </a:solidFill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tags" Target="../tags/tag174.xml"/><Relationship Id="rId26" Type="http://schemas.openxmlformats.org/officeDocument/2006/relationships/slideLayout" Target="../slideLayouts/slideLayout18.xml"/><Relationship Id="rId3" Type="http://schemas.openxmlformats.org/officeDocument/2006/relationships/tags" Target="../tags/tag159.xml"/><Relationship Id="rId21" Type="http://schemas.openxmlformats.org/officeDocument/2006/relationships/tags" Target="../tags/tag177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tags" Target="../tags/tag173.xml"/><Relationship Id="rId25" Type="http://schemas.openxmlformats.org/officeDocument/2006/relationships/tags" Target="../tags/tag181.xml"/><Relationship Id="rId2" Type="http://schemas.openxmlformats.org/officeDocument/2006/relationships/tags" Target="../tags/tag158.xml"/><Relationship Id="rId16" Type="http://schemas.openxmlformats.org/officeDocument/2006/relationships/tags" Target="../tags/tag172.xml"/><Relationship Id="rId20" Type="http://schemas.openxmlformats.org/officeDocument/2006/relationships/tags" Target="../tags/tag176.xml"/><Relationship Id="rId29" Type="http://schemas.openxmlformats.org/officeDocument/2006/relationships/image" Target="../media/image20.pn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24" Type="http://schemas.openxmlformats.org/officeDocument/2006/relationships/tags" Target="../tags/tag180.xml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23" Type="http://schemas.openxmlformats.org/officeDocument/2006/relationships/tags" Target="../tags/tag179.xml"/><Relationship Id="rId28" Type="http://schemas.openxmlformats.org/officeDocument/2006/relationships/image" Target="../media/image19.png"/><Relationship Id="rId10" Type="http://schemas.openxmlformats.org/officeDocument/2006/relationships/tags" Target="../tags/tag166.xml"/><Relationship Id="rId19" Type="http://schemas.openxmlformats.org/officeDocument/2006/relationships/tags" Target="../tags/tag175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Relationship Id="rId22" Type="http://schemas.openxmlformats.org/officeDocument/2006/relationships/tags" Target="../tags/tag178.xml"/><Relationship Id="rId27" Type="http://schemas.openxmlformats.org/officeDocument/2006/relationships/image" Target="../media/image18.png"/><Relationship Id="rId30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5" Type="http://schemas.openxmlformats.org/officeDocument/2006/relationships/tags" Target="../tags/tag189.xml"/><Relationship Id="rId15" Type="http://schemas.openxmlformats.org/officeDocument/2006/relationships/image" Target="../media/image23.png"/><Relationship Id="rId10" Type="http://schemas.openxmlformats.org/officeDocument/2006/relationships/tags" Target="../tags/tag194.xml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98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03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08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image" Target="../media/image30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31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7" Type="http://schemas.openxmlformats.org/officeDocument/2006/relationships/image" Target="../media/image32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25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slideLayout" Target="../slideLayouts/slideLayout1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230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32.xml"/><Relationship Id="rId4" Type="http://schemas.openxmlformats.org/officeDocument/2006/relationships/tags" Target="../tags/tag23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235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241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247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253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tags" Target="../tags/tag109.xml"/><Relationship Id="rId3" Type="http://schemas.openxmlformats.org/officeDocument/2006/relationships/tags" Target="../tags/tag94.xml"/><Relationship Id="rId21" Type="http://schemas.openxmlformats.org/officeDocument/2006/relationships/image" Target="../media/image5.jpe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0" Type="http://schemas.openxmlformats.org/officeDocument/2006/relationships/image" Target="../media/image4.jpe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image" Target="../media/image7.jpeg"/><Relationship Id="rId10" Type="http://schemas.openxmlformats.org/officeDocument/2006/relationships/tags" Target="../tags/tag101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10" Type="http://schemas.openxmlformats.org/officeDocument/2006/relationships/image" Target="../media/image8.jpeg"/><Relationship Id="rId4" Type="http://schemas.openxmlformats.org/officeDocument/2006/relationships/tags" Target="../tags/tag113.xml"/><Relationship Id="rId9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image" Target="../media/image10.jpeg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image" Target="../media/image9.jpeg"/><Relationship Id="rId2" Type="http://schemas.openxmlformats.org/officeDocument/2006/relationships/tags" Target="../tags/tag119.xml"/><Relationship Id="rId16" Type="http://schemas.openxmlformats.org/officeDocument/2006/relationships/notesSlide" Target="../notesSlides/notesSlide4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127.xml"/><Relationship Id="rId19" Type="http://schemas.openxmlformats.org/officeDocument/2006/relationships/image" Target="../media/image11.jpeg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14.pn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13.png"/><Relationship Id="rId2" Type="http://schemas.openxmlformats.org/officeDocument/2006/relationships/tags" Target="../tags/tag148.xml"/><Relationship Id="rId16" Type="http://schemas.openxmlformats.org/officeDocument/2006/relationships/image" Target="../media/image17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151.xml"/><Relationship Id="rId15" Type="http://schemas.openxmlformats.org/officeDocument/2006/relationships/image" Target="../media/image16.png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文本占位符 2"/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图书管理系统</a:t>
            </a:r>
            <a:r>
              <a:rPr lang="en-US" altLang="zh-CN" dirty="0"/>
              <a:t>—</a:t>
            </a:r>
            <a:r>
              <a:rPr lang="zh-CN" altLang="en-US" dirty="0"/>
              <a:t>数据库设计</a:t>
            </a:r>
          </a:p>
        </p:txBody>
      </p:sp>
      <p:sp>
        <p:nvSpPr>
          <p:cNvPr id="4" name="文本框 32">
            <a:extLst>
              <a:ext uri="{FF2B5EF4-FFF2-40B4-BE49-F238E27FC236}">
                <a16:creationId xmlns:a16="http://schemas.microsoft.com/office/drawing/2014/main" id="{6F2411F6-6FF0-4CA1-8E07-9C86AC0F94D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43331" y="2872494"/>
            <a:ext cx="4049638" cy="182259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第</a:t>
            </a:r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5</a:t>
            </a:r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小组：</a:t>
            </a:r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   </a:t>
            </a:r>
          </a:p>
          <a:p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  </a:t>
            </a:r>
          </a:p>
          <a:p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胡宏祥、冯智鑫</a:t>
            </a:r>
            <a:endParaRPr lang="en-US" altLang="zh-CN" sz="2000" dirty="0">
              <a:solidFill>
                <a:schemeClr val="lt1"/>
              </a:solidFill>
              <a:latin typeface="+mj-ea"/>
              <a:ea typeface="+mj-ea"/>
              <a:cs typeface="MiSans Normal" panose="00000500000000000000" charset="-122"/>
            </a:endParaRPr>
          </a:p>
          <a:p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方福平、甘益欣</a:t>
            </a:r>
            <a:endParaRPr lang="en-US" altLang="zh-CN" sz="2000" dirty="0">
              <a:solidFill>
                <a:schemeClr val="lt1"/>
              </a:solidFill>
              <a:latin typeface="+mj-ea"/>
              <a:ea typeface="+mj-ea"/>
              <a:cs typeface="MiSans Normal" panose="00000500000000000000" charset="-122"/>
            </a:endParaRPr>
          </a:p>
          <a:p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郭镇玮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4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数据库结构设计</a:t>
            </a:r>
          </a:p>
        </p:txBody>
      </p:sp>
      <p:cxnSp>
        <p:nvCxnSpPr>
          <p:cNvPr id="3145753" name="直接连接符 6"/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2621426" y="2467529"/>
            <a:ext cx="1170580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49196" name="矩形 27"/>
          <p:cNvSpPr/>
          <p:nvPr>
            <p:custDataLst>
              <p:tags r:id="rId4"/>
            </p:custDataLst>
          </p:nvPr>
        </p:nvSpPr>
        <p:spPr>
          <a:xfrm>
            <a:off x="695653" y="4269448"/>
            <a:ext cx="2134102" cy="21131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设计图书管理系统数据库时，首先需要创建实体关系模型，明确图书、用户、借阅记录等实体间的关系。</a:t>
            </a:r>
          </a:p>
        </p:txBody>
      </p:sp>
      <p:pic>
        <p:nvPicPr>
          <p:cNvPr id="2097217" name="图片 5" descr="32313538333630393b32313538333731303bbdbbd7f7d2b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527699" y="2245227"/>
            <a:ext cx="471711" cy="471711"/>
          </a:xfrm>
          <a:prstGeom prst="rect">
            <a:avLst/>
          </a:prstGeom>
        </p:spPr>
      </p:pic>
      <p:sp>
        <p:nvSpPr>
          <p:cNvPr id="1049198" name="矩形 34"/>
          <p:cNvSpPr/>
          <p:nvPr>
            <p:custDataLst>
              <p:tags r:id="rId6"/>
            </p:custDataLst>
          </p:nvPr>
        </p:nvSpPr>
        <p:spPr>
          <a:xfrm>
            <a:off x="695653" y="3786734"/>
            <a:ext cx="2134737" cy="40776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实体关系模型</a:t>
            </a:r>
          </a:p>
        </p:txBody>
      </p:sp>
      <p:sp>
        <p:nvSpPr>
          <p:cNvPr id="1049200" name="弧形 35"/>
          <p:cNvSpPr/>
          <p:nvPr>
            <p:custDataLst>
              <p:tags r:id="rId7"/>
            </p:custDataLst>
          </p:nvPr>
        </p:nvSpPr>
        <p:spPr>
          <a:xfrm>
            <a:off x="904617" y="1609443"/>
            <a:ext cx="1716173" cy="1716173"/>
          </a:xfrm>
          <a:prstGeom prst="arc">
            <a:avLst>
              <a:gd name="adj1" fmla="val 6396856"/>
              <a:gd name="adj2" fmla="val 439379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202" name="椭圆 36"/>
          <p:cNvSpPr/>
          <p:nvPr>
            <p:custDataLst>
              <p:tags r:id="rId8"/>
            </p:custDataLst>
          </p:nvPr>
        </p:nvSpPr>
        <p:spPr>
          <a:xfrm>
            <a:off x="1522617" y="3058218"/>
            <a:ext cx="480808" cy="480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</a:p>
        </p:txBody>
      </p:sp>
      <p:sp>
        <p:nvSpPr>
          <p:cNvPr id="1049204" name="弧形 37"/>
          <p:cNvSpPr/>
          <p:nvPr>
            <p:custDataLst>
              <p:tags r:id="rId9"/>
            </p:custDataLst>
          </p:nvPr>
        </p:nvSpPr>
        <p:spPr>
          <a:xfrm>
            <a:off x="3792006" y="1609443"/>
            <a:ext cx="1716173" cy="1716173"/>
          </a:xfrm>
          <a:prstGeom prst="arc">
            <a:avLst>
              <a:gd name="adj1" fmla="val 6395198"/>
              <a:gd name="adj2" fmla="val 44345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206" name="椭圆 38"/>
          <p:cNvSpPr/>
          <p:nvPr>
            <p:custDataLst>
              <p:tags r:id="rId10"/>
            </p:custDataLst>
          </p:nvPr>
        </p:nvSpPr>
        <p:spPr>
          <a:xfrm>
            <a:off x="4409371" y="3058218"/>
            <a:ext cx="480808" cy="480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</a:p>
        </p:txBody>
      </p:sp>
      <p:sp>
        <p:nvSpPr>
          <p:cNvPr id="1049208" name="弧形 39"/>
          <p:cNvSpPr/>
          <p:nvPr>
            <p:custDataLst>
              <p:tags r:id="rId11"/>
            </p:custDataLst>
          </p:nvPr>
        </p:nvSpPr>
        <p:spPr>
          <a:xfrm>
            <a:off x="6678759" y="1609443"/>
            <a:ext cx="1716173" cy="1716173"/>
          </a:xfrm>
          <a:prstGeom prst="arc">
            <a:avLst>
              <a:gd name="adj1" fmla="val 6363719"/>
              <a:gd name="adj2" fmla="val 44227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10" name="椭圆 40"/>
          <p:cNvSpPr/>
          <p:nvPr>
            <p:custDataLst>
              <p:tags r:id="rId12"/>
            </p:custDataLst>
          </p:nvPr>
        </p:nvSpPr>
        <p:spPr>
          <a:xfrm>
            <a:off x="7296759" y="3058218"/>
            <a:ext cx="480808" cy="480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</a:p>
        </p:txBody>
      </p:sp>
      <p:pic>
        <p:nvPicPr>
          <p:cNvPr id="2097219" name="图片 13" descr="32313538333630393b32313538333732303bcad5b2d8bfceb3cc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7277070" y="2242051"/>
            <a:ext cx="518522" cy="518522"/>
          </a:xfrm>
          <a:prstGeom prst="rect">
            <a:avLst/>
          </a:prstGeom>
        </p:spPr>
      </p:pic>
      <p:sp>
        <p:nvSpPr>
          <p:cNvPr id="1049212" name="弧形 42"/>
          <p:cNvSpPr/>
          <p:nvPr>
            <p:custDataLst>
              <p:tags r:id="rId14"/>
            </p:custDataLst>
          </p:nvPr>
        </p:nvSpPr>
        <p:spPr>
          <a:xfrm>
            <a:off x="9565513" y="1609443"/>
            <a:ext cx="1716173" cy="1716173"/>
          </a:xfrm>
          <a:prstGeom prst="arc">
            <a:avLst>
              <a:gd name="adj1" fmla="val 6372013"/>
              <a:gd name="adj2" fmla="val 44201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214" name="椭圆 43"/>
          <p:cNvSpPr/>
          <p:nvPr>
            <p:custDataLst>
              <p:tags r:id="rId15"/>
            </p:custDataLst>
          </p:nvPr>
        </p:nvSpPr>
        <p:spPr>
          <a:xfrm>
            <a:off x="10183513" y="3058218"/>
            <a:ext cx="480808" cy="4808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4</a:t>
            </a:r>
          </a:p>
        </p:txBody>
      </p:sp>
      <p:pic>
        <p:nvPicPr>
          <p:cNvPr id="2097221" name="图片 12" descr="32313538333630393b32313538333731393bcbd1cbf7bfceb3cc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191135" y="2234429"/>
            <a:ext cx="465230" cy="465230"/>
          </a:xfrm>
          <a:prstGeom prst="rect">
            <a:avLst/>
          </a:prstGeom>
        </p:spPr>
      </p:pic>
      <p:sp>
        <p:nvSpPr>
          <p:cNvPr id="1049216" name="矩形 45"/>
          <p:cNvSpPr/>
          <p:nvPr>
            <p:custDataLst>
              <p:tags r:id="rId17"/>
            </p:custDataLst>
          </p:nvPr>
        </p:nvSpPr>
        <p:spPr>
          <a:xfrm>
            <a:off x="9364170" y="4270718"/>
            <a:ext cx="2134102" cy="21131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数据库结构设计中应考虑安全性，设置不同级别的访问权限，确保数据的安全性和完整性。</a:t>
            </a:r>
          </a:p>
        </p:txBody>
      </p:sp>
      <p:sp>
        <p:nvSpPr>
          <p:cNvPr id="1049218" name="矩形 46"/>
          <p:cNvSpPr/>
          <p:nvPr>
            <p:custDataLst>
              <p:tags r:id="rId18"/>
            </p:custDataLst>
          </p:nvPr>
        </p:nvSpPr>
        <p:spPr>
          <a:xfrm>
            <a:off x="9363535" y="3788005"/>
            <a:ext cx="2135372" cy="40776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安全性设计</a:t>
            </a:r>
          </a:p>
        </p:txBody>
      </p:sp>
      <p:sp>
        <p:nvSpPr>
          <p:cNvPr id="1049220" name="矩形 47"/>
          <p:cNvSpPr/>
          <p:nvPr>
            <p:custDataLst>
              <p:tags r:id="rId19"/>
            </p:custDataLst>
          </p:nvPr>
        </p:nvSpPr>
        <p:spPr>
          <a:xfrm>
            <a:off x="6474876" y="4270083"/>
            <a:ext cx="2134102" cy="21131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合理设计索引可以加快查询速度，提高数据库性能，例如为图书编号和用户ID创建索引。</a:t>
            </a:r>
          </a:p>
        </p:txBody>
      </p:sp>
      <p:sp>
        <p:nvSpPr>
          <p:cNvPr id="1049222" name="矩形 48"/>
          <p:cNvSpPr/>
          <p:nvPr>
            <p:custDataLst>
              <p:tags r:id="rId20"/>
            </p:custDataLst>
          </p:nvPr>
        </p:nvSpPr>
        <p:spPr>
          <a:xfrm>
            <a:off x="6474241" y="3787369"/>
            <a:ext cx="2134737" cy="40776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索引优化</a:t>
            </a:r>
          </a:p>
        </p:txBody>
      </p:sp>
      <p:sp>
        <p:nvSpPr>
          <p:cNvPr id="1049224" name="矩形 49"/>
          <p:cNvSpPr/>
          <p:nvPr>
            <p:custDataLst>
              <p:tags r:id="rId21"/>
            </p:custDataLst>
          </p:nvPr>
        </p:nvSpPr>
        <p:spPr>
          <a:xfrm>
            <a:off x="3585582" y="4270083"/>
            <a:ext cx="2134102" cy="21131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为了减少数据冗余和提高数据一致性，需要对数据库进行规范化处理，如将数据分解到第三范式。</a:t>
            </a:r>
          </a:p>
        </p:txBody>
      </p:sp>
      <p:sp>
        <p:nvSpPr>
          <p:cNvPr id="1049226" name="矩形 50"/>
          <p:cNvSpPr/>
          <p:nvPr>
            <p:custDataLst>
              <p:tags r:id="rId22"/>
            </p:custDataLst>
          </p:nvPr>
        </p:nvSpPr>
        <p:spPr>
          <a:xfrm>
            <a:off x="3584947" y="3787369"/>
            <a:ext cx="2134737" cy="40776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数据规范化</a:t>
            </a:r>
          </a:p>
        </p:txBody>
      </p:sp>
      <p:pic>
        <p:nvPicPr>
          <p:cNvPr id="2097223" name="图片 14" descr="32313538333630393b32313538333732313bb6fac2f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417628" y="2236335"/>
            <a:ext cx="464509" cy="464509"/>
          </a:xfrm>
          <a:prstGeom prst="rect">
            <a:avLst/>
          </a:prstGeom>
        </p:spPr>
      </p:pic>
      <p:cxnSp>
        <p:nvCxnSpPr>
          <p:cNvPr id="3145755" name="直接连接符 52"/>
          <p:cNvCxnSpPr>
            <a:cxnSpLocks/>
          </p:cNvCxnSpPr>
          <p:nvPr>
            <p:custDataLst>
              <p:tags r:id="rId24"/>
            </p:custDataLst>
          </p:nvPr>
        </p:nvCxnSpPr>
        <p:spPr>
          <a:xfrm>
            <a:off x="5511355" y="2467529"/>
            <a:ext cx="1170580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45757" name="直接连接符 53"/>
          <p:cNvCxnSpPr>
            <a:cxnSpLocks/>
          </p:cNvCxnSpPr>
          <p:nvPr>
            <p:custDataLst>
              <p:tags r:id="rId25"/>
            </p:custDataLst>
          </p:nvPr>
        </p:nvCxnSpPr>
        <p:spPr>
          <a:xfrm>
            <a:off x="8389851" y="2467529"/>
            <a:ext cx="1170580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2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PART THREE</a:t>
            </a:r>
          </a:p>
        </p:txBody>
      </p:sp>
      <p:sp>
        <p:nvSpPr>
          <p:cNvPr id="1049324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系统项目实现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4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8252460" cy="720090"/>
          </a:xfrm>
        </p:spPr>
        <p:txBody>
          <a:bodyPr/>
          <a:lstStyle/>
          <a:p>
            <a:r>
              <a:rPr lang="zh-CN" altLang="en-US"/>
              <a:t>C#语言基础</a:t>
            </a:r>
          </a:p>
        </p:txBody>
      </p:sp>
      <p:sp>
        <p:nvSpPr>
          <p:cNvPr id="1049366" name="矩形 1"/>
          <p:cNvSpPr/>
          <p:nvPr>
            <p:custDataLst>
              <p:tags r:id="rId3"/>
            </p:custDataLst>
          </p:nvPr>
        </p:nvSpPr>
        <p:spPr>
          <a:xfrm>
            <a:off x="1633230" y="2078239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C#语言采用清晰的语法结构，如类、方法和属性，易于理解和编写，适合构建复杂的后端系统。</a:t>
            </a:r>
          </a:p>
        </p:txBody>
      </p:sp>
      <p:sp>
        <p:nvSpPr>
          <p:cNvPr id="1049368" name="矩形 2"/>
          <p:cNvSpPr/>
          <p:nvPr>
            <p:custDataLst>
              <p:tags r:id="rId4"/>
            </p:custDataLst>
          </p:nvPr>
        </p:nvSpPr>
        <p:spPr>
          <a:xfrm>
            <a:off x="1633230" y="1705496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C#语法结构</a:t>
            </a:r>
          </a:p>
        </p:txBody>
      </p:sp>
      <p:sp>
        <p:nvSpPr>
          <p:cNvPr id="1049370" name="椭圆 3"/>
          <p:cNvSpPr/>
          <p:nvPr>
            <p:custDataLst>
              <p:tags r:id="rId5"/>
            </p:custDataLst>
          </p:nvPr>
        </p:nvSpPr>
        <p:spPr>
          <a:xfrm>
            <a:off x="701690" y="1726451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372" name="矩形 4"/>
          <p:cNvSpPr/>
          <p:nvPr>
            <p:custDataLst>
              <p:tags r:id="rId6"/>
            </p:custDataLst>
          </p:nvPr>
        </p:nvSpPr>
        <p:spPr>
          <a:xfrm>
            <a:off x="1633865" y="3715895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C#支持面向对象编程，允许开发者通过封装、继承和多态性来设计灵活且可维护的代码。</a:t>
            </a:r>
          </a:p>
        </p:txBody>
      </p:sp>
      <p:sp>
        <p:nvSpPr>
          <p:cNvPr id="1049374" name="矩形 6"/>
          <p:cNvSpPr/>
          <p:nvPr>
            <p:custDataLst>
              <p:tags r:id="rId7"/>
            </p:custDataLst>
          </p:nvPr>
        </p:nvSpPr>
        <p:spPr>
          <a:xfrm>
            <a:off x="1633865" y="3343152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面向对象编程</a:t>
            </a:r>
          </a:p>
        </p:txBody>
      </p:sp>
      <p:sp>
        <p:nvSpPr>
          <p:cNvPr id="1049376" name="椭圆 7"/>
          <p:cNvSpPr/>
          <p:nvPr>
            <p:custDataLst>
              <p:tags r:id="rId8"/>
            </p:custDataLst>
          </p:nvPr>
        </p:nvSpPr>
        <p:spPr>
          <a:xfrm>
            <a:off x="702960" y="3364107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49378" name="矩形 8"/>
          <p:cNvSpPr/>
          <p:nvPr>
            <p:custDataLst>
              <p:tags r:id="rId9"/>
            </p:custDataLst>
          </p:nvPr>
        </p:nvSpPr>
        <p:spPr>
          <a:xfrm>
            <a:off x="1633865" y="5353551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C#提供了强大的异常处理机制，帮助开发者在运行时捕获和处理错误，确保程序的稳定性和可靠性。</a:t>
            </a:r>
          </a:p>
        </p:txBody>
      </p:sp>
      <p:sp>
        <p:nvSpPr>
          <p:cNvPr id="1049380" name="矩形 9"/>
          <p:cNvSpPr/>
          <p:nvPr>
            <p:custDataLst>
              <p:tags r:id="rId10"/>
            </p:custDataLst>
          </p:nvPr>
        </p:nvSpPr>
        <p:spPr>
          <a:xfrm>
            <a:off x="1633865" y="4980808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异常处理</a:t>
            </a:r>
          </a:p>
        </p:txBody>
      </p:sp>
      <p:sp>
        <p:nvSpPr>
          <p:cNvPr id="1049382" name="椭圆 10"/>
          <p:cNvSpPr/>
          <p:nvPr>
            <p:custDataLst>
              <p:tags r:id="rId11"/>
            </p:custDataLst>
          </p:nvPr>
        </p:nvSpPr>
        <p:spPr>
          <a:xfrm>
            <a:off x="702960" y="5001763"/>
            <a:ext cx="668668" cy="66866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001075-C058-432A-A81B-AEED5A746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8800" y="224689"/>
            <a:ext cx="5463713" cy="30927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CEDDA5-5C43-4E01-A954-DD51FDBC6E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8799" y="3414846"/>
            <a:ext cx="5463714" cy="317383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403814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登录页面</a:t>
            </a:r>
          </a:p>
        </p:txBody>
      </p:sp>
      <p:sp>
        <p:nvSpPr>
          <p:cNvPr id="1049430" name="矩形 21"/>
          <p:cNvSpPr/>
          <p:nvPr>
            <p:custDataLst>
              <p:tags r:id="rId4"/>
            </p:custDataLst>
          </p:nvPr>
        </p:nvSpPr>
        <p:spPr>
          <a:xfrm>
            <a:off x="1703814" y="4605371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可以选择以用户身份还是管理员身份登录，用户需要先进行注册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注册成功后只需输入账户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id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和密码</a:t>
            </a:r>
            <a:r>
              <a:rPr lang="en-US" altLang="zh-CN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psw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即可登录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954749-898D-43DE-896E-C12B361AC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696" y="1516306"/>
            <a:ext cx="4492135" cy="2775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3B6886-D9A7-47E2-9A52-51D1818A42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1998" y="1485378"/>
            <a:ext cx="4653029" cy="2837071"/>
          </a:xfrm>
          <a:prstGeom prst="rect">
            <a:avLst/>
          </a:prstGeom>
        </p:spPr>
      </p:pic>
      <p:sp>
        <p:nvSpPr>
          <p:cNvPr id="14" name="矩形 21">
            <a:extLst>
              <a:ext uri="{FF2B5EF4-FFF2-40B4-BE49-F238E27FC236}">
                <a16:creationId xmlns:a16="http://schemas.microsoft.com/office/drawing/2014/main" id="{BA1A41D7-C290-48EF-BFD4-91244CB2296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815076" y="4739200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信息输入后系统会到数据库中查询是否存在该用户，如果信息输入错误系统会弹出提示：登录失败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353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403814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注册页面</a:t>
            </a:r>
          </a:p>
        </p:txBody>
      </p:sp>
      <p:sp>
        <p:nvSpPr>
          <p:cNvPr id="21" name="矩形 21">
            <a:extLst>
              <a:ext uri="{FF2B5EF4-FFF2-40B4-BE49-F238E27FC236}">
                <a16:creationId xmlns:a16="http://schemas.microsoft.com/office/drawing/2014/main" id="{067BBD7B-7494-47ED-854D-9E2802BDCEA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86257" y="4555012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注册时账户不能是已经注册的，如果账户已经被注册会弹出提示，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注：只能注册为普通用户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9ABCB4-3818-40E2-A42D-1C7856E501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157" y="1427705"/>
            <a:ext cx="4402376" cy="2797911"/>
          </a:xfrm>
          <a:prstGeom prst="rect">
            <a:avLst/>
          </a:prstGeom>
        </p:spPr>
      </p:pic>
      <p:sp>
        <p:nvSpPr>
          <p:cNvPr id="18" name="矩形 21">
            <a:extLst>
              <a:ext uri="{FF2B5EF4-FFF2-40B4-BE49-F238E27FC236}">
                <a16:creationId xmlns:a16="http://schemas.microsoft.com/office/drawing/2014/main" id="{963373F0-ABAB-4F96-93F5-7C8C5ADF429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26345" y="4555012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在注册页面，用户需要根据</a:t>
            </a:r>
            <a:r>
              <a:rPr lang="en-US" altLang="zh-CN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t_user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设计的结构注册相应的信息：</a:t>
            </a:r>
            <a:r>
              <a:rPr lang="en-US" altLang="zh-CN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id,name,sex,psw,dept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5C7E27-66CC-47BD-A448-18022B9228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244" y="1336861"/>
            <a:ext cx="4761451" cy="29853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8004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362744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普通用户页面</a:t>
            </a:r>
          </a:p>
        </p:txBody>
      </p:sp>
      <p:sp>
        <p:nvSpPr>
          <p:cNvPr id="1049430" name="矩形 21"/>
          <p:cNvSpPr/>
          <p:nvPr>
            <p:custDataLst>
              <p:tags r:id="rId4"/>
            </p:custDataLst>
          </p:nvPr>
        </p:nvSpPr>
        <p:spPr>
          <a:xfrm>
            <a:off x="1703814" y="4928840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用户可以查看图书馆所有馆藏图书的信息，以及借阅书籍，查看自己的借阅记录</a:t>
            </a:r>
          </a:p>
        </p:txBody>
      </p:sp>
      <p:sp>
        <p:nvSpPr>
          <p:cNvPr id="21" name="矩形 21">
            <a:extLst>
              <a:ext uri="{FF2B5EF4-FFF2-40B4-BE49-F238E27FC236}">
                <a16:creationId xmlns:a16="http://schemas.microsoft.com/office/drawing/2014/main" id="{067BBD7B-7494-47ED-854D-9E2802BDCEA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181103" y="4916403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用户在查询书籍时可以多条件进行筛选，比如：按照书号、书名、作者等书的标签信息来筛选，查询后再点击刷新即可重新加载所有图书信息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E9B62B-FD0A-4453-8D9A-AF58B72C8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489483"/>
            <a:ext cx="5644662" cy="32569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72DFF7-57AC-4CA3-A96C-B2DBEA41BB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500" y="1484245"/>
            <a:ext cx="5703545" cy="3262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362744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普通用户页面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9BB093-72EB-4AEA-8387-A89C195EB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829" y="1600197"/>
            <a:ext cx="7464377" cy="4149971"/>
          </a:xfrm>
          <a:prstGeom prst="rect">
            <a:avLst/>
          </a:prstGeom>
        </p:spPr>
      </p:pic>
      <p:sp>
        <p:nvSpPr>
          <p:cNvPr id="12" name="矩形 21">
            <a:extLst>
              <a:ext uri="{FF2B5EF4-FFF2-40B4-BE49-F238E27FC236}">
                <a16:creationId xmlns:a16="http://schemas.microsoft.com/office/drawing/2014/main" id="{ECC5D048-F2F1-4E42-A4DF-BE09D9EDAD1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68383" y="2291149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如果某个书籍库存不足时，点击借书会弹出提示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61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362744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普通用户页面</a:t>
            </a:r>
          </a:p>
        </p:txBody>
      </p:sp>
      <p:sp>
        <p:nvSpPr>
          <p:cNvPr id="12" name="矩形 21">
            <a:extLst>
              <a:ext uri="{FF2B5EF4-FFF2-40B4-BE49-F238E27FC236}">
                <a16:creationId xmlns:a16="http://schemas.microsoft.com/office/drawing/2014/main" id="{ECC5D048-F2F1-4E42-A4DF-BE09D9EDAD1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15629" y="2162157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用户在借阅图书后可以在我的借书记录中查看到自己的借书信息。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但是用户自己不能修改借阅记录，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归还图书需要联系管理员来完成归还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65986D-0E34-48B9-B6D2-EFECBBE39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457" y="1705310"/>
            <a:ext cx="7605374" cy="4610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935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362744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管理员页面</a:t>
            </a:r>
          </a:p>
        </p:txBody>
      </p:sp>
      <p:sp>
        <p:nvSpPr>
          <p:cNvPr id="1049430" name="矩形 21"/>
          <p:cNvSpPr/>
          <p:nvPr>
            <p:custDataLst>
              <p:tags r:id="rId4"/>
            </p:custDataLst>
          </p:nvPr>
        </p:nvSpPr>
        <p:spPr>
          <a:xfrm>
            <a:off x="3831552" y="5122271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管理员系统有图书管理、借阅管理、图书统计功能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EA29E-9CE5-4032-8FB9-11A1BA1A0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814" y="1399034"/>
            <a:ext cx="5491933" cy="33974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322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362744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管理员页面</a:t>
            </a:r>
          </a:p>
        </p:txBody>
      </p:sp>
      <p:sp>
        <p:nvSpPr>
          <p:cNvPr id="1049430" name="矩形 21"/>
          <p:cNvSpPr/>
          <p:nvPr>
            <p:custDataLst>
              <p:tags r:id="rId4"/>
            </p:custDataLst>
          </p:nvPr>
        </p:nvSpPr>
        <p:spPr>
          <a:xfrm>
            <a:off x="8702489" y="185739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管理员也可以查询指定的图书信息，与用户部分查询功能逻辑相同</a:t>
            </a: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E637A2-F7DE-41F6-863E-3FDE05B10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067" y="1455329"/>
            <a:ext cx="7901354" cy="4433538"/>
          </a:xfrm>
          <a:prstGeom prst="rect">
            <a:avLst/>
          </a:prstGeom>
        </p:spPr>
      </p:pic>
      <p:sp>
        <p:nvSpPr>
          <p:cNvPr id="8" name="矩形 21">
            <a:extLst>
              <a:ext uri="{FF2B5EF4-FFF2-40B4-BE49-F238E27FC236}">
                <a16:creationId xmlns:a16="http://schemas.microsoft.com/office/drawing/2014/main" id="{3C415D9F-48E2-4908-BC77-BC718E570F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837304" y="373376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管理员还有添加图书，修改图书，删除图书的功能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382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CONTENTS</a:t>
            </a:r>
          </a:p>
        </p:txBody>
      </p:sp>
      <p:sp>
        <p:nvSpPr>
          <p:cNvPr id="1048802" name="文本框 30"/>
          <p:cNvSpPr txBox="1"/>
          <p:nvPr>
            <p:custDataLst>
              <p:tags r:id="rId3"/>
            </p:custDataLst>
          </p:nvPr>
        </p:nvSpPr>
        <p:spPr>
          <a:xfrm>
            <a:off x="2327715" y="2765180"/>
            <a:ext cx="1285488" cy="805078"/>
          </a:xfrm>
          <a:prstGeom prst="rect">
            <a:avLst/>
          </a:prstGeom>
          <a:noFill/>
        </p:spPr>
        <p:txBody>
          <a:bodyPr wrap="none" tIns="0" bIns="71755" rtlCol="0" anchor="b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01</a:t>
            </a:r>
          </a:p>
        </p:txBody>
      </p:sp>
      <p:cxnSp>
        <p:nvCxnSpPr>
          <p:cNvPr id="3145733" name="直接连接符 31"/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327715" y="3579230"/>
            <a:ext cx="1846580" cy="0"/>
          </a:xfrm>
          <a:prstGeom prst="line">
            <a:avLst/>
          </a:prstGeom>
          <a:ln>
            <a:solidFill>
              <a:schemeClr val="l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04" name="文本框 32"/>
          <p:cNvSpPr txBox="1"/>
          <p:nvPr>
            <p:custDataLst>
              <p:tags r:id="rId5"/>
            </p:custDataLst>
          </p:nvPr>
        </p:nvSpPr>
        <p:spPr>
          <a:xfrm>
            <a:off x="2327715" y="3786895"/>
            <a:ext cx="1937385" cy="127889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系统需求分析</a:t>
            </a:r>
          </a:p>
        </p:txBody>
      </p:sp>
      <p:sp>
        <p:nvSpPr>
          <p:cNvPr id="1048810" name="文本框 17"/>
          <p:cNvSpPr txBox="1"/>
          <p:nvPr>
            <p:custDataLst>
              <p:tags r:id="rId6"/>
            </p:custDataLst>
          </p:nvPr>
        </p:nvSpPr>
        <p:spPr>
          <a:xfrm>
            <a:off x="5218870" y="2765180"/>
            <a:ext cx="1285488" cy="805078"/>
          </a:xfrm>
          <a:prstGeom prst="rect">
            <a:avLst/>
          </a:prstGeom>
          <a:noFill/>
        </p:spPr>
        <p:txBody>
          <a:bodyPr wrap="none" tIns="0" bIns="71755" rtlCol="0" anchor="b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02</a:t>
            </a:r>
          </a:p>
        </p:txBody>
      </p:sp>
      <p:cxnSp>
        <p:nvCxnSpPr>
          <p:cNvPr id="3145737" name="直接连接符 18"/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5218870" y="3579230"/>
            <a:ext cx="1846580" cy="0"/>
          </a:xfrm>
          <a:prstGeom prst="line">
            <a:avLst/>
          </a:prstGeom>
          <a:ln>
            <a:solidFill>
              <a:schemeClr val="l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12" name="文本框 34"/>
          <p:cNvSpPr txBox="1"/>
          <p:nvPr>
            <p:custDataLst>
              <p:tags r:id="rId8"/>
            </p:custDataLst>
          </p:nvPr>
        </p:nvSpPr>
        <p:spPr>
          <a:xfrm>
            <a:off x="5218870" y="3786895"/>
            <a:ext cx="1937385" cy="127889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数据库设计</a:t>
            </a:r>
          </a:p>
        </p:txBody>
      </p:sp>
      <p:sp>
        <p:nvSpPr>
          <p:cNvPr id="1048818" name="文本框 42"/>
          <p:cNvSpPr txBox="1"/>
          <p:nvPr>
            <p:custDataLst>
              <p:tags r:id="rId9"/>
            </p:custDataLst>
          </p:nvPr>
        </p:nvSpPr>
        <p:spPr>
          <a:xfrm>
            <a:off x="8110025" y="2765180"/>
            <a:ext cx="1285488" cy="805078"/>
          </a:xfrm>
          <a:prstGeom prst="rect">
            <a:avLst/>
          </a:prstGeom>
          <a:noFill/>
        </p:spPr>
        <p:txBody>
          <a:bodyPr wrap="none" tIns="0" bIns="71755" rtlCol="0" anchor="b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>
                <a:solidFill>
                  <a:schemeClr val="accent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</a:rPr>
              <a:t>03</a:t>
            </a:r>
          </a:p>
        </p:txBody>
      </p:sp>
      <p:cxnSp>
        <p:nvCxnSpPr>
          <p:cNvPr id="3145741" name="直接连接符 43"/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8110025" y="3579230"/>
            <a:ext cx="1846580" cy="0"/>
          </a:xfrm>
          <a:prstGeom prst="line">
            <a:avLst/>
          </a:prstGeom>
          <a:ln>
            <a:solidFill>
              <a:schemeClr val="l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20" name="文本框 44"/>
          <p:cNvSpPr txBox="1"/>
          <p:nvPr>
            <p:custDataLst>
              <p:tags r:id="rId11"/>
            </p:custDataLst>
          </p:nvPr>
        </p:nvSpPr>
        <p:spPr>
          <a:xfrm>
            <a:off x="8110025" y="3786895"/>
            <a:ext cx="1937385" cy="127889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cs typeface="MiSans Normal" panose="00000500000000000000" charset="-122"/>
              </a:rPr>
              <a:t>系统项目实现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362744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管理员页面</a:t>
            </a:r>
          </a:p>
        </p:txBody>
      </p:sp>
      <p:sp>
        <p:nvSpPr>
          <p:cNvPr id="1049430" name="矩形 21"/>
          <p:cNvSpPr/>
          <p:nvPr>
            <p:custDataLst>
              <p:tags r:id="rId4"/>
            </p:custDataLst>
          </p:nvPr>
        </p:nvSpPr>
        <p:spPr>
          <a:xfrm>
            <a:off x="8702489" y="185739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管理员在添加图书时需要输入完整的图书信息</a:t>
            </a:r>
          </a:p>
        </p:txBody>
      </p:sp>
      <p:sp>
        <p:nvSpPr>
          <p:cNvPr id="8" name="矩形 21">
            <a:extLst>
              <a:ext uri="{FF2B5EF4-FFF2-40B4-BE49-F238E27FC236}">
                <a16:creationId xmlns:a16="http://schemas.microsoft.com/office/drawing/2014/main" id="{3C415D9F-48E2-4908-BC77-BC718E570F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837304" y="373376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89F914-CF95-457F-95FF-F3A902432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454" y="1473994"/>
            <a:ext cx="6011008" cy="3630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8414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362744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管理员页面</a:t>
            </a:r>
          </a:p>
        </p:txBody>
      </p:sp>
      <p:sp>
        <p:nvSpPr>
          <p:cNvPr id="1049430" name="矩形 21"/>
          <p:cNvSpPr/>
          <p:nvPr>
            <p:custDataLst>
              <p:tags r:id="rId4"/>
            </p:custDataLst>
          </p:nvPr>
        </p:nvSpPr>
        <p:spPr>
          <a:xfrm>
            <a:off x="8702489" y="185739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选中某个图书点击修改图书会自动传递该书的信息到输入框中，确认后点击修改即可成功修改</a:t>
            </a:r>
          </a:p>
        </p:txBody>
      </p:sp>
      <p:sp>
        <p:nvSpPr>
          <p:cNvPr id="8" name="矩形 21">
            <a:extLst>
              <a:ext uri="{FF2B5EF4-FFF2-40B4-BE49-F238E27FC236}">
                <a16:creationId xmlns:a16="http://schemas.microsoft.com/office/drawing/2014/main" id="{3C415D9F-48E2-4908-BC77-BC718E570F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837304" y="373376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FB1ACE-51D6-4085-AD43-DA0314680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511" y="1640480"/>
            <a:ext cx="6868654" cy="3855938"/>
          </a:xfrm>
          <a:prstGeom prst="rect">
            <a:avLst/>
          </a:prstGeom>
        </p:spPr>
      </p:pic>
      <p:sp>
        <p:nvSpPr>
          <p:cNvPr id="9" name="矩形 21">
            <a:extLst>
              <a:ext uri="{FF2B5EF4-FFF2-40B4-BE49-F238E27FC236}">
                <a16:creationId xmlns:a16="http://schemas.microsoft.com/office/drawing/2014/main" id="{D1F8A782-F72B-4BEA-9350-54AEA6EAF18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44228" y="3568449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修改图书时存在静态完整性的约束，管理员不能够修改书号和作者，这两个对应输入框是</a:t>
            </a:r>
            <a:r>
              <a:rPr lang="en-US" altLang="zh-CN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ReadOnly</a:t>
            </a: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状态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270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362744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管理员页面</a:t>
            </a:r>
          </a:p>
        </p:txBody>
      </p:sp>
      <p:sp>
        <p:nvSpPr>
          <p:cNvPr id="1049430" name="矩形 21"/>
          <p:cNvSpPr/>
          <p:nvPr>
            <p:custDataLst>
              <p:tags r:id="rId4"/>
            </p:custDataLst>
          </p:nvPr>
        </p:nvSpPr>
        <p:spPr>
          <a:xfrm>
            <a:off x="8702489" y="185739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21">
            <a:extLst>
              <a:ext uri="{FF2B5EF4-FFF2-40B4-BE49-F238E27FC236}">
                <a16:creationId xmlns:a16="http://schemas.microsoft.com/office/drawing/2014/main" id="{3C415D9F-48E2-4908-BC77-BC718E570F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837304" y="373376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21">
            <a:extLst>
              <a:ext uri="{FF2B5EF4-FFF2-40B4-BE49-F238E27FC236}">
                <a16:creationId xmlns:a16="http://schemas.microsoft.com/office/drawing/2014/main" id="{D1F8A782-F72B-4BEA-9350-54AEA6EAF18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20782" y="2706803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管理员选中某个图书再点击删除图书时，会弹出是否确认删除的信息提示，再点击确定就会显示删除成功，该书籍信息就会被删掉。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6D251-B3F0-4F12-84FF-1275E94B0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818" y="1467819"/>
            <a:ext cx="7486981" cy="4201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1833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403775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管理员页面</a:t>
            </a:r>
          </a:p>
        </p:txBody>
      </p:sp>
      <p:sp>
        <p:nvSpPr>
          <p:cNvPr id="1049430" name="矩形 21"/>
          <p:cNvSpPr/>
          <p:nvPr>
            <p:custDataLst>
              <p:tags r:id="rId4"/>
            </p:custDataLst>
          </p:nvPr>
        </p:nvSpPr>
        <p:spPr>
          <a:xfrm>
            <a:off x="8702489" y="185739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21">
            <a:extLst>
              <a:ext uri="{FF2B5EF4-FFF2-40B4-BE49-F238E27FC236}">
                <a16:creationId xmlns:a16="http://schemas.microsoft.com/office/drawing/2014/main" id="{3C415D9F-48E2-4908-BC77-BC718E570F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837304" y="373376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21">
            <a:extLst>
              <a:ext uri="{FF2B5EF4-FFF2-40B4-BE49-F238E27FC236}">
                <a16:creationId xmlns:a16="http://schemas.microsoft.com/office/drawing/2014/main" id="{D1F8A782-F72B-4BEA-9350-54AEA6EAF18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20782" y="2706803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管理员可以查看所有用户的借阅记录，可以帮助用户完成还书的逻辑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DD52E6-56CE-430B-BA5F-94FE260209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375" y="1703334"/>
            <a:ext cx="7387841" cy="4170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048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0" name="矩形: 圆角 2"/>
          <p:cNvSpPr/>
          <p:nvPr>
            <p:custDataLst>
              <p:tags r:id="rId2"/>
            </p:custDataLst>
          </p:nvPr>
        </p:nvSpPr>
        <p:spPr>
          <a:xfrm>
            <a:off x="4403775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424" name="矩形 17"/>
          <p:cNvSpPr/>
          <p:nvPr>
            <p:custDataLst>
              <p:tags r:id="rId3"/>
            </p:custDataLst>
          </p:nvPr>
        </p:nvSpPr>
        <p:spPr>
          <a:xfrm>
            <a:off x="4668905" y="340796"/>
            <a:ext cx="2260599" cy="86731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b="1" dirty="0">
                <a:solidFill>
                  <a:srgbClr val="FFFFFF"/>
                </a:solidFill>
                <a:latin typeface="+mn-ea"/>
                <a:cs typeface="+mn-ea"/>
              </a:rPr>
              <a:t>管理员页面</a:t>
            </a:r>
          </a:p>
        </p:txBody>
      </p:sp>
      <p:sp>
        <p:nvSpPr>
          <p:cNvPr id="1049430" name="矩形 21"/>
          <p:cNvSpPr/>
          <p:nvPr>
            <p:custDataLst>
              <p:tags r:id="rId4"/>
            </p:custDataLst>
          </p:nvPr>
        </p:nvSpPr>
        <p:spPr>
          <a:xfrm>
            <a:off x="8702489" y="185739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21">
            <a:extLst>
              <a:ext uri="{FF2B5EF4-FFF2-40B4-BE49-F238E27FC236}">
                <a16:creationId xmlns:a16="http://schemas.microsoft.com/office/drawing/2014/main" id="{3C415D9F-48E2-4908-BC77-BC718E570F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837304" y="3733764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21">
            <a:extLst>
              <a:ext uri="{FF2B5EF4-FFF2-40B4-BE49-F238E27FC236}">
                <a16:creationId xmlns:a16="http://schemas.microsoft.com/office/drawing/2014/main" id="{D1F8A782-F72B-4BEA-9350-54AEA6EAF18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20782" y="2706803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还书逾期时，会提示缴纳罚款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7A834E-9D5A-4BA8-92B1-004F27020C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5" y="1520672"/>
            <a:ext cx="7587579" cy="42588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6874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2">
            <a:extLst>
              <a:ext uri="{FF2B5EF4-FFF2-40B4-BE49-F238E27FC236}">
                <a16:creationId xmlns:a16="http://schemas.microsoft.com/office/drawing/2014/main" id="{ABBBF6AC-0CF2-40F6-99A6-74071FB5A1C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362744" y="282182"/>
            <a:ext cx="2872920" cy="984540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kumimoji="1" lang="zh-CN" altLang="en-US" sz="18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8" name="矩形 21">
            <a:extLst>
              <a:ext uri="{FF2B5EF4-FFF2-40B4-BE49-F238E27FC236}">
                <a16:creationId xmlns:a16="http://schemas.microsoft.com/office/drawing/2014/main" id="{35AFFCE7-175C-48A0-B15D-A419CF49F9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866613" y="2876788"/>
            <a:ext cx="2700000" cy="126684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管理员可以按照图书类别来统计数量信息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5051D6-B8DE-49D6-9A7E-23C43D0A2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81" y="1584425"/>
            <a:ext cx="7352934" cy="41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61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72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ONE</a:t>
            </a:r>
          </a:p>
        </p:txBody>
      </p:sp>
      <p:sp>
        <p:nvSpPr>
          <p:cNvPr id="1048862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系统需求分析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功能需求概述</a:t>
            </a:r>
          </a:p>
        </p:txBody>
      </p:sp>
      <p:sp>
        <p:nvSpPr>
          <p:cNvPr id="1048904" name="矩形 1"/>
          <p:cNvSpPr/>
          <p:nvPr>
            <p:custDataLst>
              <p:tags r:id="rId3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系统需提供用户注册、登录、权限分配等功能，确保不同角色用户能高效使用系统。</a:t>
            </a:r>
          </a:p>
        </p:txBody>
      </p:sp>
      <p:sp>
        <p:nvSpPr>
          <p:cNvPr id="1048906" name="矩形 6"/>
          <p:cNvSpPr/>
          <p:nvPr>
            <p:custDataLst>
              <p:tags r:id="rId4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用户管理功能</a:t>
            </a:r>
          </a:p>
        </p:txBody>
      </p:sp>
      <p:sp>
        <p:nvSpPr>
          <p:cNvPr id="1048908" name="矩形 7"/>
          <p:cNvSpPr/>
          <p:nvPr>
            <p:custDataLst>
              <p:tags r:id="rId5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系统应能实时监控图书库存状态，在借书还书时能够自动更新库存信息。</a:t>
            </a:r>
          </a:p>
        </p:txBody>
      </p:sp>
      <p:sp>
        <p:nvSpPr>
          <p:cNvPr id="1048910" name="矩形 8"/>
          <p:cNvSpPr/>
          <p:nvPr>
            <p:custDataLst>
              <p:tags r:id="rId6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库存管理</a:t>
            </a:r>
          </a:p>
        </p:txBody>
      </p:sp>
      <p:sp>
        <p:nvSpPr>
          <p:cNvPr id="1048912" name="矩形 9"/>
          <p:cNvSpPr/>
          <p:nvPr>
            <p:custDataLst>
              <p:tags r:id="rId7"/>
            </p:custDataLst>
          </p:nvPr>
        </p:nvSpPr>
        <p:spPr>
          <a:xfrm>
            <a:off x="8209072" y="2336420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实现图书的快速检索、借阅、归还以及逾期处理等操作，提升用户体验。</a:t>
            </a:r>
          </a:p>
        </p:txBody>
      </p:sp>
      <p:sp>
        <p:nvSpPr>
          <p:cNvPr id="1048914" name="矩形 10"/>
          <p:cNvSpPr/>
          <p:nvPr>
            <p:custDataLst>
              <p:tags r:id="rId8"/>
            </p:custDataLst>
          </p:nvPr>
        </p:nvSpPr>
        <p:spPr>
          <a:xfrm>
            <a:off x="8209072" y="1668365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图书检索与借阅</a:t>
            </a:r>
          </a:p>
        </p:txBody>
      </p:sp>
      <p:sp>
        <p:nvSpPr>
          <p:cNvPr id="1048916" name="矩形 11"/>
          <p:cNvSpPr/>
          <p:nvPr>
            <p:custDataLst>
              <p:tags r:id="rId9"/>
            </p:custDataLst>
          </p:nvPr>
        </p:nvSpPr>
        <p:spPr>
          <a:xfrm>
            <a:off x="8209072" y="4625713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提供书籍分类统计功能，帮助管理者优化图书采购和资源配置。</a:t>
            </a:r>
          </a:p>
        </p:txBody>
      </p:sp>
      <p:sp>
        <p:nvSpPr>
          <p:cNvPr id="1048918" name="矩形 17"/>
          <p:cNvSpPr/>
          <p:nvPr>
            <p:custDataLst>
              <p:tags r:id="rId10"/>
            </p:custDataLst>
          </p:nvPr>
        </p:nvSpPr>
        <p:spPr>
          <a:xfrm>
            <a:off x="8209072" y="3961468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图书类别统计</a:t>
            </a:r>
          </a:p>
        </p:txBody>
      </p:sp>
      <p:pic>
        <p:nvPicPr>
          <p:cNvPr id="2097179" name="图片 18" descr="/data/temp/00a8b4a3-c01a-11ef-b233-26f9c5d5f935.jpg@base@tag=imgScale&amp;m=1&amp;w=450&amp;h=450&amp;q=9500a8b4a3-c01a-11ef-b233-26f9c5d5f935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0"/>
          <a:srcRect l="16667" r="16667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97181" name="图片 24" descr="/data/temp/00a8b5ec-c01a-11ef-b233-26f9c5d5f935.jpg@base@tag=imgScale&amp;m=1&amp;w=450&amp;h=450&amp;q=9500a8b5ec-c01a-11ef-b233-26f9c5d5f935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21"/>
          <a:srcRect l="10036" r="10036"/>
          <a:stretch>
            <a:fillRect/>
          </a:stretch>
        </p:blipFill>
        <p:spPr>
          <a:xfrm>
            <a:off x="6278572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97183" name="图片 25" descr="/data/temp/00a8b6ac-c01a-11ef-b233-26f9c5d5f935.jpg@base@tag=imgScale&amp;m=1&amp;w=450&amp;h=450&amp;q=9500a8b6ac-c01a-11ef-b233-26f9c5d5f9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2"/>
          <a:srcRect l="15385" r="15385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97185" name="图片 26" descr="/data/temp/00a8b5c7-c01a-11ef-b233-26f9c5d5f935.jpg@base@tag=imgScale&amp;m=1&amp;w=450&amp;h=450&amp;q=9500a8b5c7-c01a-11ef-b233-26f9c5d5f93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3"/>
          <a:srcRect t="12057" b="12057"/>
          <a:stretch>
            <a:fillRect/>
          </a:stretch>
        </p:blipFill>
        <p:spPr>
          <a:xfrm>
            <a:off x="6278572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8920" name="八边形 30"/>
          <p:cNvSpPr/>
          <p:nvPr>
            <p:custDataLst>
              <p:tags r:id="rId15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048922" name="八边形 31"/>
          <p:cNvSpPr/>
          <p:nvPr>
            <p:custDataLst>
              <p:tags r:id="rId16"/>
            </p:custDataLst>
          </p:nvPr>
        </p:nvSpPr>
        <p:spPr>
          <a:xfrm>
            <a:off x="7391785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048924" name="八边形 32"/>
          <p:cNvSpPr/>
          <p:nvPr>
            <p:custDataLst>
              <p:tags r:id="rId17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048926" name="八边形 33"/>
          <p:cNvSpPr/>
          <p:nvPr>
            <p:custDataLst>
              <p:tags r:id="rId18"/>
            </p:custDataLst>
          </p:nvPr>
        </p:nvSpPr>
        <p:spPr>
          <a:xfrm>
            <a:off x="7391785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04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图片 1" descr="/data/temp/0a1da1c6-c01a-11ef-b4bc-7ec178d62e44.jpg@base@tag=imgScale&amp;m=1&amp;w=3384&amp;h=952&amp;q=950a1da1c6-c01a-11ef-b4bc-7ec178d62e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761" r="938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8958" name="矩形: 圆角 14"/>
          <p:cNvSpPr/>
          <p:nvPr>
            <p:custDataLst>
              <p:tags r:id="rId3"/>
            </p:custDataLst>
          </p:nvPr>
        </p:nvSpPr>
        <p:spPr>
          <a:xfrm>
            <a:off x="438716" y="3378835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48960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25270" y="3378835"/>
            <a:ext cx="9474200" cy="720090"/>
          </a:xfrm>
        </p:spPr>
        <p:txBody>
          <a:bodyPr anchor="ctr" anchorCtr="0"/>
          <a:lstStyle/>
          <a:p>
            <a:r>
              <a:rPr lang="zh-CN" altLang="en-US">
                <a:solidFill>
                  <a:srgbClr val="000000"/>
                </a:solidFill>
              </a:rPr>
              <a:t>用户角色划分</a:t>
            </a:r>
          </a:p>
        </p:txBody>
      </p:sp>
      <p:sp>
        <p:nvSpPr>
          <p:cNvPr id="1048962" name="矩形 3"/>
          <p:cNvSpPr/>
          <p:nvPr>
            <p:custDataLst>
              <p:tags r:id="rId5"/>
            </p:custDataLst>
          </p:nvPr>
        </p:nvSpPr>
        <p:spPr>
          <a:xfrm>
            <a:off x="1527175" y="4785042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图书管理员负责图书的入库、分类、修改、归还、管理借书记录等日常工作，确保系统数据的准确性。</a:t>
            </a:r>
          </a:p>
        </p:txBody>
      </p:sp>
      <p:sp>
        <p:nvSpPr>
          <p:cNvPr id="1048964" name="矩形 5"/>
          <p:cNvSpPr/>
          <p:nvPr>
            <p:custDataLst>
              <p:tags r:id="rId6"/>
            </p:custDataLst>
          </p:nvPr>
        </p:nvSpPr>
        <p:spPr>
          <a:xfrm>
            <a:off x="1527175" y="4325302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图书管理员角色</a:t>
            </a:r>
          </a:p>
        </p:txBody>
      </p:sp>
      <p:sp>
        <p:nvSpPr>
          <p:cNvPr id="1048970" name="矩形 10"/>
          <p:cNvSpPr/>
          <p:nvPr>
            <p:custDataLst>
              <p:tags r:id="rId7"/>
            </p:custDataLst>
          </p:nvPr>
        </p:nvSpPr>
        <p:spPr>
          <a:xfrm>
            <a:off x="4940300" y="4785042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用户通过系统可以实现查询图书、借阅图书等功能，也可以查看自己的借阅记录</a:t>
            </a:r>
          </a:p>
        </p:txBody>
      </p:sp>
      <p:sp>
        <p:nvSpPr>
          <p:cNvPr id="1048972" name="矩形 13"/>
          <p:cNvSpPr/>
          <p:nvPr>
            <p:custDataLst>
              <p:tags r:id="rId8"/>
            </p:custDataLst>
          </p:nvPr>
        </p:nvSpPr>
        <p:spPr>
          <a:xfrm>
            <a:off x="4940300" y="4325302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用户角色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系统性能要求</a:t>
            </a:r>
          </a:p>
        </p:txBody>
      </p:sp>
      <p:sp>
        <p:nvSpPr>
          <p:cNvPr id="1049006" name="任意多边形: 形状 33"/>
          <p:cNvSpPr/>
          <p:nvPr>
            <p:custDataLst>
              <p:tags r:id="rId3"/>
            </p:custDataLst>
          </p:nvPr>
        </p:nvSpPr>
        <p:spPr>
          <a:xfrm>
            <a:off x="8075006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3695" tIns="250532" rIns="349250" bIns="821980" rtlCol="0"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随着图书馆藏书量的增加，系统应能轻松扩展，支持更多用户操作，不降低性能。</a:t>
            </a:r>
          </a:p>
        </p:txBody>
      </p:sp>
      <p:sp>
        <p:nvSpPr>
          <p:cNvPr id="1049008" name="任意多边形: 形状 31"/>
          <p:cNvSpPr/>
          <p:nvPr>
            <p:custDataLst>
              <p:tags r:id="rId4"/>
            </p:custDataLst>
          </p:nvPr>
        </p:nvSpPr>
        <p:spPr>
          <a:xfrm>
            <a:off x="4386282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90" tIns="241642" rIns="351156" bIns="830870" rtlCol="0"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图书管理系统需要具备高可用性，确保全年无故障运行，减少维护时间对用户的影响。</a:t>
            </a:r>
          </a:p>
        </p:txBody>
      </p:sp>
      <p:sp>
        <p:nvSpPr>
          <p:cNvPr id="1049010" name="任意多边形: 形状 30"/>
          <p:cNvSpPr/>
          <p:nvPr>
            <p:custDataLst>
              <p:tags r:id="rId5"/>
            </p:custDataLst>
          </p:nvPr>
        </p:nvSpPr>
        <p:spPr>
          <a:xfrm>
            <a:off x="695653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19475" h="2424738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50" tIns="232752" rIns="351195" bIns="839760" rtlCol="0" anchor="ctr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系统应能快速处理大量图书信息，确保用户检索、借阅和归还操作的流畅性。</a:t>
            </a:r>
          </a:p>
        </p:txBody>
      </p:sp>
      <p:sp>
        <p:nvSpPr>
          <p:cNvPr id="1049012" name="“_#color-824&amp;2665"/>
          <p:cNvSpPr/>
          <p:nvPr>
            <p:custDataLst>
              <p:tags r:id="rId6"/>
            </p:custDataLst>
          </p:nvPr>
        </p:nvSpPr>
        <p:spPr>
          <a:xfrm>
            <a:off x="3466641" y="3524536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2097193" name="图片 3" descr="/data/temp/09051cec-c01a-11ef-8bf4-2297ac81ee39.jpg@base@tag=imgScale&amp;m=1&amp;w=271&amp;h=271&amp;q=9509051cec-c01a-11ef-8bf4-2297ac81ee3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rcRect l="34204" t="5720" r="3655" b="6458"/>
          <a:stretch>
            <a:fillRect/>
          </a:stretch>
        </p:blipFill>
        <p:spPr>
          <a:xfrm>
            <a:off x="897618" y="4548334"/>
            <a:ext cx="978071" cy="978071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9014" name="矩形 6"/>
          <p:cNvSpPr/>
          <p:nvPr>
            <p:custDataLst>
              <p:tags r:id="rId8"/>
            </p:custDataLst>
          </p:nvPr>
        </p:nvSpPr>
        <p:spPr>
          <a:xfrm>
            <a:off x="2067492" y="4663925"/>
            <a:ext cx="2048233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高效的数据处理能力</a:t>
            </a:r>
          </a:p>
        </p:txBody>
      </p:sp>
      <p:sp>
        <p:nvSpPr>
          <p:cNvPr id="1049016" name="“_#color-824&amp;2668"/>
          <p:cNvSpPr/>
          <p:nvPr>
            <p:custDataLst>
              <p:tags r:id="rId9"/>
            </p:custDataLst>
          </p:nvPr>
        </p:nvSpPr>
        <p:spPr>
          <a:xfrm>
            <a:off x="7157271" y="3533427"/>
            <a:ext cx="358838" cy="30739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49018" name="矩形 8"/>
          <p:cNvSpPr/>
          <p:nvPr>
            <p:custDataLst>
              <p:tags r:id="rId10"/>
            </p:custDataLst>
          </p:nvPr>
        </p:nvSpPr>
        <p:spPr>
          <a:xfrm>
            <a:off x="5737798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稳定的系统运行时间</a:t>
            </a:r>
          </a:p>
        </p:txBody>
      </p:sp>
      <p:pic>
        <p:nvPicPr>
          <p:cNvPr id="2097195" name="图片 9" descr="/data/temp/09051ca4-c01a-11ef-8bf4-2297ac81ee39.jpg@base@tag=imgScale&amp;m=1&amp;w=271&amp;h=271&amp;q=9509051ca4-c01a-11ef-8bf4-2297ac81ee3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rcRect l="16626" r="16626"/>
          <a:stretch>
            <a:fillRect/>
          </a:stretch>
        </p:blipFill>
        <p:spPr>
          <a:xfrm>
            <a:off x="459142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9020" name="“_#color-824&amp;2668"/>
          <p:cNvSpPr/>
          <p:nvPr>
            <p:custDataLst>
              <p:tags r:id="rId12"/>
            </p:custDataLst>
          </p:nvPr>
        </p:nvSpPr>
        <p:spPr>
          <a:xfrm>
            <a:off x="10847900" y="3542319"/>
            <a:ext cx="358838" cy="308029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49022" name="矩形 11"/>
          <p:cNvSpPr/>
          <p:nvPr>
            <p:custDataLst>
              <p:tags r:id="rId13"/>
            </p:custDataLst>
          </p:nvPr>
        </p:nvSpPr>
        <p:spPr>
          <a:xfrm>
            <a:off x="9428427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良好的扩展性</a:t>
            </a:r>
          </a:p>
        </p:txBody>
      </p:sp>
      <p:pic>
        <p:nvPicPr>
          <p:cNvPr id="2097197" name="图片 12" descr="/data/temp/09051e14-c01a-11ef-8bf4-2297ac81ee39.jpg@base@tag=imgScale&amp;m=1&amp;w=271&amp;h=271&amp;q=9509051e14-c01a-11ef-8bf4-2297ac81ee3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9"/>
          <a:srcRect l="16708" r="16708"/>
          <a:stretch>
            <a:fillRect/>
          </a:stretch>
        </p:blipFill>
        <p:spPr>
          <a:xfrm>
            <a:off x="828459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TWO</a:t>
            </a:r>
          </a:p>
        </p:txBody>
      </p:sp>
      <p:sp>
        <p:nvSpPr>
          <p:cNvPr id="1049056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数据库设计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6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7201535" cy="720090"/>
          </a:xfrm>
        </p:spPr>
        <p:txBody>
          <a:bodyPr/>
          <a:lstStyle/>
          <a:p>
            <a:r>
              <a:rPr lang="zh-CN" altLang="en-US"/>
              <a:t>SQL Server环境配置</a:t>
            </a:r>
          </a:p>
        </p:txBody>
      </p:sp>
      <p:pic>
        <p:nvPicPr>
          <p:cNvPr id="2097207" name="图片 6" descr="/data/temp/08eea994-c01a-11ef-bf8a-e6da5d861d61.jpg@base@tag=imgScale&amp;m=1&amp;w=1519&amp;h=1904&amp;q=9508eea994-c01a-11ef-bf8a-e6da5d861d6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l="10093" r="10093"/>
          <a:stretch>
            <a:fillRect/>
          </a:stretch>
        </p:blipFill>
        <p:spPr>
          <a:xfrm>
            <a:off x="6718300" y="0"/>
            <a:ext cx="5473700" cy="6858000"/>
          </a:xfrm>
          <a:custGeom>
            <a:avLst/>
            <a:gdLst>
              <a:gd name="connsiteX0" fmla="*/ 1714500 w 5473700"/>
              <a:gd name="connsiteY0" fmla="*/ 0 h 6858000"/>
              <a:gd name="connsiteX1" fmla="*/ 5473700 w 5473700"/>
              <a:gd name="connsiteY1" fmla="*/ 0 h 6858000"/>
              <a:gd name="connsiteX2" fmla="*/ 5473700 w 5473700"/>
              <a:gd name="connsiteY2" fmla="*/ 6858000 h 6858000"/>
              <a:gd name="connsiteX3" fmla="*/ 0 w 5473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6858000">
                <a:moveTo>
                  <a:pt x="1714500" y="0"/>
                </a:moveTo>
                <a:lnTo>
                  <a:pt x="5473700" y="0"/>
                </a:lnTo>
                <a:lnTo>
                  <a:pt x="5473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49098" name="矩形 3"/>
          <p:cNvSpPr/>
          <p:nvPr>
            <p:custDataLst>
              <p:tags r:id="rId4"/>
            </p:custDataLst>
          </p:nvPr>
        </p:nvSpPr>
        <p:spPr>
          <a:xfrm>
            <a:off x="1605210" y="1975748"/>
            <a:ext cx="4356396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在构建图书管理系统前，首先需要在服务器上安装SQL Server软件，确保数据库环境稳定运行。</a:t>
            </a:r>
          </a:p>
        </p:txBody>
      </p:sp>
      <p:sp>
        <p:nvSpPr>
          <p:cNvPr id="1049100" name="矩形 1"/>
          <p:cNvSpPr/>
          <p:nvPr>
            <p:custDataLst>
              <p:tags r:id="rId5"/>
            </p:custDataLst>
          </p:nvPr>
        </p:nvSpPr>
        <p:spPr>
          <a:xfrm>
            <a:off x="1604575" y="1513504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安装SQL Server</a:t>
            </a:r>
          </a:p>
        </p:txBody>
      </p:sp>
      <p:sp>
        <p:nvSpPr>
          <p:cNvPr id="1049102" name="矩形 7"/>
          <p:cNvSpPr/>
          <p:nvPr>
            <p:custDataLst>
              <p:tags r:id="rId6"/>
            </p:custDataLst>
          </p:nvPr>
        </p:nvSpPr>
        <p:spPr>
          <a:xfrm>
            <a:off x="705485" y="1580174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49104" name="矩形 8"/>
          <p:cNvSpPr/>
          <p:nvPr>
            <p:custDataLst>
              <p:tags r:id="rId7"/>
            </p:custDataLst>
          </p:nvPr>
        </p:nvSpPr>
        <p:spPr>
          <a:xfrm>
            <a:off x="1613464" y="3601222"/>
            <a:ext cx="4356397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根据图书管理系统的需求，配置SQL Server实例，包括实例名称、认证模式和内存分配等。</a:t>
            </a:r>
          </a:p>
        </p:txBody>
      </p:sp>
      <p:sp>
        <p:nvSpPr>
          <p:cNvPr id="1049106" name="矩形 9"/>
          <p:cNvSpPr/>
          <p:nvPr>
            <p:custDataLst>
              <p:tags r:id="rId8"/>
            </p:custDataLst>
          </p:nvPr>
        </p:nvSpPr>
        <p:spPr>
          <a:xfrm>
            <a:off x="1613464" y="3139613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配置数据库实例</a:t>
            </a:r>
          </a:p>
        </p:txBody>
      </p:sp>
      <p:sp>
        <p:nvSpPr>
          <p:cNvPr id="1049108" name="矩形 10"/>
          <p:cNvSpPr/>
          <p:nvPr>
            <p:custDataLst>
              <p:tags r:id="rId9"/>
            </p:custDataLst>
          </p:nvPr>
        </p:nvSpPr>
        <p:spPr>
          <a:xfrm>
            <a:off x="713739" y="3205648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49110" name="矩形 11"/>
          <p:cNvSpPr/>
          <p:nvPr>
            <p:custDataLst>
              <p:tags r:id="rId10"/>
            </p:custDataLst>
          </p:nvPr>
        </p:nvSpPr>
        <p:spPr>
          <a:xfrm>
            <a:off x="1604575" y="5224156"/>
            <a:ext cx="4356397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确保SQL Server支持TCP/IP协议，以便客户端能够通过网络连接到数据库服务器。</a:t>
            </a:r>
          </a:p>
        </p:txBody>
      </p:sp>
      <p:sp>
        <p:nvSpPr>
          <p:cNvPr id="1049112" name="矩形 12"/>
          <p:cNvSpPr/>
          <p:nvPr>
            <p:custDataLst>
              <p:tags r:id="rId11"/>
            </p:custDataLst>
          </p:nvPr>
        </p:nvSpPr>
        <p:spPr>
          <a:xfrm>
            <a:off x="1603940" y="4761912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设置网络协议</a:t>
            </a:r>
          </a:p>
        </p:txBody>
      </p:sp>
      <p:sp>
        <p:nvSpPr>
          <p:cNvPr id="1049114" name="矩形 16"/>
          <p:cNvSpPr/>
          <p:nvPr>
            <p:custDataLst>
              <p:tags r:id="rId12"/>
            </p:custDataLst>
          </p:nvPr>
        </p:nvSpPr>
        <p:spPr>
          <a:xfrm>
            <a:off x="704850" y="4828582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6" name="标题 1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SQL Server环境配置</a:t>
            </a:r>
          </a:p>
        </p:txBody>
      </p:sp>
      <p:sp>
        <p:nvSpPr>
          <p:cNvPr id="1049148" name="Rectangle 41757_#color-886&amp;3357"/>
          <p:cNvSpPr/>
          <p:nvPr>
            <p:custDataLst>
              <p:tags r:id="rId3"/>
            </p:custDataLst>
          </p:nvPr>
        </p:nvSpPr>
        <p:spPr>
          <a:xfrm>
            <a:off x="3645318" y="3189686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1049150" name="Rectangle 41757_#color-886&amp;3357"/>
          <p:cNvSpPr/>
          <p:nvPr>
            <p:custDataLst>
              <p:tags r:id="rId4"/>
            </p:custDataLst>
          </p:nvPr>
        </p:nvSpPr>
        <p:spPr>
          <a:xfrm>
            <a:off x="8101088" y="3189686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1049152" name="矩形 7"/>
          <p:cNvSpPr/>
          <p:nvPr>
            <p:custDataLst>
              <p:tags r:id="rId5"/>
            </p:custDataLst>
          </p:nvPr>
        </p:nvSpPr>
        <p:spPr>
          <a:xfrm>
            <a:off x="4094325" y="3481826"/>
            <a:ext cx="2898197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49154" name="矩形 8"/>
          <p:cNvSpPr/>
          <p:nvPr>
            <p:custDataLst>
              <p:tags r:id="rId6"/>
            </p:custDataLst>
          </p:nvPr>
        </p:nvSpPr>
        <p:spPr>
          <a:xfrm>
            <a:off x="4093689" y="4770417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在SQL Server中创建数据库，并设计表结构，为图书管理系统存储数据做好准备。</a:t>
            </a:r>
          </a:p>
        </p:txBody>
      </p:sp>
      <p:sp>
        <p:nvSpPr>
          <p:cNvPr id="1049156" name="矩形 18"/>
          <p:cNvSpPr/>
          <p:nvPr>
            <p:custDataLst>
              <p:tags r:id="rId7"/>
            </p:custDataLst>
          </p:nvPr>
        </p:nvSpPr>
        <p:spPr>
          <a:xfrm>
            <a:off x="4094325" y="3943534"/>
            <a:ext cx="2898197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创建数据库和表</a:t>
            </a:r>
          </a:p>
        </p:txBody>
      </p:sp>
      <p:sp>
        <p:nvSpPr>
          <p:cNvPr id="1049158" name="矩形 19"/>
          <p:cNvSpPr/>
          <p:nvPr>
            <p:custDataLst>
              <p:tags r:id="rId8"/>
            </p:custDataLst>
          </p:nvPr>
        </p:nvSpPr>
        <p:spPr>
          <a:xfrm>
            <a:off x="8550095" y="3481826"/>
            <a:ext cx="2834625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49160" name="矩形 20"/>
          <p:cNvSpPr/>
          <p:nvPr>
            <p:custDataLst>
              <p:tags r:id="rId9"/>
            </p:custDataLst>
          </p:nvPr>
        </p:nvSpPr>
        <p:spPr>
          <a:xfrm>
            <a:off x="8549460" y="4770417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设置用户账户和权限，确保只有授权用户才能访问和操作数据库，保障数据安全。</a:t>
            </a:r>
          </a:p>
        </p:txBody>
      </p:sp>
      <p:sp>
        <p:nvSpPr>
          <p:cNvPr id="1049162" name="矩形 21"/>
          <p:cNvSpPr/>
          <p:nvPr>
            <p:custDataLst>
              <p:tags r:id="rId10"/>
            </p:custDataLst>
          </p:nvPr>
        </p:nvSpPr>
        <p:spPr>
          <a:xfrm>
            <a:off x="8550095" y="3943534"/>
            <a:ext cx="2834625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配置安全和权限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B47759-276B-44F3-A805-CEB4420202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3615" y="440570"/>
            <a:ext cx="3929909" cy="15005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33825E-B62F-498D-B29B-B0422A8FCE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266" y="284651"/>
            <a:ext cx="2174228" cy="21303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6EAB51-C511-4635-B503-0C4B8EF8DD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3645" y="124351"/>
            <a:ext cx="5042164" cy="18753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681065-106C-403C-8920-F5287F4016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3615" y="1915925"/>
            <a:ext cx="3783997" cy="12028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EF3F0B-738B-4AF9-B3E2-827943B26A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21846" y="1999722"/>
            <a:ext cx="5133866" cy="1147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315_2*l_h_f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15_2*l_h_a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30372329*gallery_gallery_ai_v2.0.6_ONLINE*1734840335909_230.10_618ee195b3ef-slide-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211395074409*gallery_gallery_ai_v2.0.6_ONLINE*1734840335909_230.10_618ee195b3ef-slide-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134595907*gallery_gallery_ai_v2.0.6_ONLINE*1734840335909_230.10_618ee195b3ef-slide-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211282072643*gallery_gallery_ai_v2.0.6_ONLINE*1734840335909_230.10_618ee195b3ef-slide-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文档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2484"/>
  <p:tag name="KSO_WM_SLIDE_TYPE" val="text"/>
  <p:tag name="KSO_WM_SLIDE_SUBTYPE" val="picTxt"/>
  <p:tag name="KSO_WM_SLIDE_SIZE" val="745.9*95.95"/>
  <p:tag name="KSO_WM_SLIDE_POSITION" val="120.25*376.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1"/>
  <p:tag name="MH_PIC_SOURCE_TYPE" val="generate_slide_ai*VCG41N485614043*gallery_gallery_ai_v2.0.6_ONLINE*1734840352655_230.10_0fb5bfc72cb9-slide-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TEXT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TEXT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TEXT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2474"/>
  <p:tag name="KSO_WM_SLIDE_LAYOUT" val="a_l"/>
  <p:tag name="KSO_WM_SLIDE_LAYOUT_CNT" val="1_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2*l_h_f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"/>
  <p:tag name="KSO_WM_UNIT_TEXT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2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"/>
  <p:tag name="KSO_WM_UNIT_TEXT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2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"/>
  <p:tag name="KSO_WM_UNIT_TEXT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4_2*l_h_i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2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MH_PIC_SOURCE_TYPE" val="generate_slide_ai*VCG41N1196192090*gallery_gallery_ai_v2.0.6_ONLINE*1734840352655_230.10_0fb5bfc72cb9-slide-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2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文档标题"/>
  <p:tag name="KSO_WM_UNIT_TEXT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4_2*l_h_i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2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文档标题"/>
  <p:tag name="KSO_WM_UNIT_TEXT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2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MH_PIC_SOURCE_TYPE" val="generate_slide_ai*VCG41N1448104151*gallery_gallery_ai_v2.0.6_ONLINE*1734840352655_230.10_0fb5bfc72cb9-slide-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74_2*l_h_i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CONTENT_GROUP_TYPE" val="contentchip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2*l_h_a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文档标题"/>
  <p:tag name="KSO_WM_UNIT_TEXT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2*l_h_d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MH_PIC_SOURCE_TYPE" val="generate_slide_ai*VCG41N530362017*gallery_gallery_ai_v2.0.6_ONLINE*1734840352655_230.10_0fb5bfc72cb9-slide-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2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35.15&quot;,&quot;top&quot;:&quot;68.25&quot;,&quot;width&quot;:&quot;605.75&quot;,&quot;height&quot;:&quot;384.55&quot;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2_9*e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2_9*a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81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812"/>
  <p:tag name="KSO_WM_SLIDE_TYPE" val="text"/>
  <p:tag name="KSO_WM_SLIDE_SUBTYPE" val="picTxt"/>
  <p:tag name="KSO_WM_SLIDE_SIZE" val="414.6*361.249"/>
  <p:tag name="KSO_WM_SLIDE_POSITION" val="55.5*124.40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812_1*a*1"/>
  <p:tag name="KSO_WM_TEMPLATE_CATEGORY" val="custom"/>
  <p:tag name="KSO_WM_TEMPLATE_INDEX" val="20231812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904*15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12_1*d*1"/>
  <p:tag name="KSO_WM_TEMPLATE_CATEGORY" val="custom"/>
  <p:tag name="KSO_WM_TEMPLATE_INDEX" val="20231812"/>
  <p:tag name="KSO_WM_UNIT_LAYERLEVEL" val="1"/>
  <p:tag name="KSO_WM_TAG_VERSION" val="3.0"/>
  <p:tag name="KSO_WM_UNIT_LINE_FORE_SCHEMECOLOR_INDEX" val="1"/>
  <p:tag name="KSO_WM_UNIT_LINE_FILL_TYPE" val="2"/>
  <p:tag name="KSO_WM_UNIT_USESOURCEFORMAT_APPLY" val="1"/>
  <p:tag name="KSO_WM_UNIT_PICTURE_SUBTYPE" val="b"/>
  <p:tag name="MH_PIC_SOURCE_TYPE" val="generate_slide_ai*VCG211402007176*gallery_gallery_ai_v2.0.6_ONLINE*1734840352655_230.10_0fb5bfc72cb9-slide-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51_2*l_h_f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51_2*l_h_a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151_2*l_h_i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51_2*l_h_f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51_2*l_h_a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151_2*l_h_i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51_2*l_h_f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51_2*l_h_a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151_2*l_h_i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674.81*387.403"/>
  <p:tag name="KSO_WM_SLIDE_POSITION" val="256.795*84.5835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2481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 添加标题"/>
  <p:tag name="KSO_WM_UNIT_TEXT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1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1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1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1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1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1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1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1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199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diagram"/>
  <p:tag name="KSO_WM_TEMPLATE_INDEX" val="20233199"/>
  <p:tag name="KSO_WM_SLIDE_TYPE" val="text"/>
  <p:tag name="KSO_WM_SLIDE_SUBTYPE" val="diag"/>
  <p:tag name="KSO_WM_SLIDE_SIZE" val="850.602*352.416"/>
  <p:tag name="KSO_WM_SLIDE_POSITION" val="54.8*138.464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99_4*a*1"/>
  <p:tag name="KSO_WM_TEMPLATE_CATEGORY" val="diagram"/>
  <p:tag name="KSO_WM_TEMPLATE_INDEX" val="20233199"/>
  <p:tag name="KSO_WM_UNIT_LAYERLEVEL" val="1"/>
  <p:tag name="KSO_WM_TAG_VERSION" val="3.0"/>
  <p:tag name="KSO_WM_BEAUTIFY_FLAG" val="#wm#"/>
  <p:tag name="KSO_WM_DIAGRAM_GROUP_CODE" val="m1-1"/>
  <p:tag name="KSO_WM_UNIT_PRESET_TEXT" val="单击此处添加标题"/>
  <p:tag name="KSO_WM_UNIT_TEXT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i*1_2_3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3199_3*m_h_f*1_1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的思想的提炼，尽量言简意赅的阐述观点。单击此处输入项正文，文字是思想的提炼，请尽量言简意赅的阐述观点。单击输入项正文"/>
  <p:tag name="KSO_WM_UNIT_TEXT_FILL_FORE_SCHEMECOLOR_INDEX" val="1"/>
  <p:tag name="KSO_WM_UNIT_TEXT_FILL_TYPE" val="1"/>
  <p:tag name="KSO_WM_UNIT_TEXT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x*1_1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VALUE" val="123*130"/>
  <p:tag name="KSO_WM_DIAGRAM_GROUP_CODE" val="m1-1"/>
  <p:tag name="KSO_WM_UNIT_TYPE" val="m_h_x"/>
  <p:tag name="KSO_WM_UNIT_INDEX" val="1_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3199_3*m_h_a*1_1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i*1_1_2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1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i*1_1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13"/>
  <p:tag name="KSO_WM_UNIT_TEXT_FILL_FORE_SCHEMECOLOR_INDEX" val="1"/>
  <p:tag name="KSO_WM_UNIT_TEXT_FILL_TYP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i*1_2_2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1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i*1_2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13"/>
  <p:tag name="KSO_WM_UNIT_TEXT_FILL_FORE_SCHEMECOLOR_INDEX" val="1"/>
  <p:tag name="KSO_WM_UNIT_TEXT_FILL_TYP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i*1_3_2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1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i*1_3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13"/>
  <p:tag name="KSO_WM_UNIT_TEXT_FILL_FORE_SCHEMECOLOR_INDEX" val="1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x*1_3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VALUE" val="125*144"/>
  <p:tag name="KSO_WM_DIAGRAM_GROUP_CODE" val="m1-1"/>
  <p:tag name="KSO_WM_UNIT_TYPE" val="m_h_x"/>
  <p:tag name="KSO_WM_UNIT_INDEX" val="1_3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i*1_4_2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4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1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i*1_4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4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13"/>
  <p:tag name="KSO_WM_UNIT_TEXT_FILL_FORE_SCHEMECOLOR_INDEX" val="1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x*1_4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VALUE" val="129*129"/>
  <p:tag name="KSO_WM_DIAGRAM_GROUP_CODE" val="m1-1"/>
  <p:tag name="KSO_WM_UNIT_TYPE" val="m_h_x"/>
  <p:tag name="KSO_WM_UNIT_INDEX" val="1_4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3199_3*m_h_f*1_4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的思想的提炼，尽量言简意赅的阐述观点。单击此处输入项正文，文字是思想的提炼，请尽量言简意赅的阐述观点。单击输入项正文"/>
  <p:tag name="KSO_WM_UNIT_TEXT_FILL_FORE_SCHEMECOLOR_INDEX" val="1"/>
  <p:tag name="KSO_WM_UNIT_TEXT_FILL_TYPE" val="1"/>
  <p:tag name="KSO_WM_UNIT_TEXT_TYP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3199_3*m_h_a*1_4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3199_3*m_h_f*1_3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的思想的提炼，尽量言简意赅的阐述观点。单击此处输入项正文，文字是思想的提炼，请尽量言简意赅的阐述观点。单击输入项正文"/>
  <p:tag name="KSO_WM_UNIT_TEXT_FILL_FORE_SCHEMECOLOR_INDEX" val="1"/>
  <p:tag name="KSO_WM_UNIT_TEXT_FILL_TYPE" val="1"/>
  <p:tag name="KSO_WM_UNIT_TEXT_TYP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3199_3*m_h_a*1_3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3199_3*m_h_f*1_2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的思想的提炼，尽量言简意赅的阐述观点。单击此处输入项正文，文字是思想的提炼，请尽量言简意赅的阐述观点。单击输入项正文"/>
  <p:tag name="KSO_WM_UNIT_TEXT_FILL_FORE_SCHEMECOLOR_INDEX" val="1"/>
  <p:tag name="KSO_WM_UNIT_TEXT_FILL_TYPE" val="1"/>
  <p:tag name="KSO_WM_UNIT_TEXT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3199_3*m_h_a*1_2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x*1_2_1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UNIT_VALUE" val="128*129"/>
  <p:tag name="KSO_WM_DIAGRAM_GROUP_CODE" val="m1-1"/>
  <p:tag name="KSO_WM_UNIT_TYPE" val="m_h_x"/>
  <p:tag name="KSO_WM_UNIT_INDEX" val="1_2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i*1_3_3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99_3*m_h_i*1_4_3"/>
  <p:tag name="KSO_WM_TEMPLATE_CATEGORY" val="diagram"/>
  <p:tag name="KSO_WM_TEMPLATE_INDEX" val="2023319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4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8,&quot;width&quot;:850.64990234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2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35.15&quot;,&quot;top&quot;:&quot;68.25&quot;,&quot;width&quot;:&quot;605.75&quot;,&quot;height&quot;:&quot;384.55&quot;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2_9*e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2_9*a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5.2646*135.9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804"/>
  <p:tag name="KSO_WM_TEMPLATE_SUBCATEGORY" val="0"/>
  <p:tag name="KSO_WM_SLIDE_INDEX" val="1"/>
  <p:tag name="KSO_WM_TAG_VERSION" val="3.0"/>
  <p:tag name="KSO_WM_SLIDE_ID" val="custom20231804_1"/>
  <p:tag name="KSO_WM_SLIDE_ITEM_CNT" val="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4"/>
  <p:tag name="KSO_WM_UNIT_ID" val="custom20231804_1*a*1"/>
  <p:tag name="KSO_WM_UNIT_TEXT_FILL_FORE_SCHEMECOLOR_INDEX" val="13"/>
  <p:tag name="KSO_WM_UNIT_TEXT_FILL_TYPE" val="1"/>
  <p:tag name="KSO_WM_UNIT_USESOURCEFORMAT_APPLY" val="1"/>
  <p:tag name="KSO_WM_UNIT_TEXT_TYPE" val="1"/>
  <p:tag name="KSO_WM_UNIT_PRESET_TEXT" val="单击此处添加标题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59_2*l_h_f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9_2*l_h_a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59_2*l_h_i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59_2*l_h_f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9_2*l_h_a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59_2*l_h_i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59_2*l_h_f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TEXT_TYPE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59_2*l_h_a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59_2*l_h_i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 二级 三级 四级 五级"/>
  <p:tag name="KSO_WM_UNIT_NOCLEAR" val="0"/>
  <p:tag name="KSO_WM_UNIT_VALUE" val="330"/>
  <p:tag name="KSO_WM_UNIT_TYPE" val="f"/>
  <p:tag name="KSO_WM_UNIT_INDEX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3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335"/>
  <p:tag name="KSO_WM_SLIDE_TYPE" val="text"/>
  <p:tag name="KSO_WM_SLIDE_SUBTYPE" val="diag"/>
  <p:tag name="KSO_WM_SLIDE_SIZE" val="850.4*372.585"/>
  <p:tag name="KSO_WM_SLIDE_POSITION" val="54.8*138.06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2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7"/>
  <p:tag name="KSO_WM_UNIT_PRESET_TEXT" val="单击此处添加 智能图形项标题"/>
  <p:tag name="KSO_WM_UNIT_TEXT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5_2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5_2*l_h_f*1_3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正文，文字是思想的提炼，请言简意赅的阐述观点，单击此处输入项正文"/>
  <p:tag name="KSO_WM_UNIT_TEXT_FILL_FORE_SCHEMECOLOR_INDEX" val="1"/>
  <p:tag name="KSO_WM_UNIT_TEXT_FILL_TYPE" val="1"/>
  <p:tag name="KSO_WM_UNIT_TEXT_TYP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2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3.0"/>
  <p:tag name="KSO_WM_BEAUTIFY_FLAG" val="#wm#"/>
  <p:tag name="KSO_WM_TEMPLATE_CATEGORY" val="custom"/>
  <p:tag name="KSO_WM_TEMPLATE_INDEX" val="20230232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37.8&quot;,&quot;top&quot;:&quot;51.6&quot;,&quot;width&quot;:&quot;714.2&quot;,&quot;height&quot;:&quot;367.25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2_11*a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 二级 三级 四级 五级"/>
  <p:tag name="KSO_WM_UNIT_NOCLEAR" val="0"/>
  <p:tag name="KSO_WM_UNIT_TYPE" val="f"/>
  <p:tag name="KSO_WM_UNIT_INDEX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 二级 三级 四级 五级"/>
  <p:tag name="KSO_WM_UNIT_NOCLEAR" val="0"/>
  <p:tag name="KSO_WM_UNIT_TYPE" val="f"/>
  <p:tag name="KSO_WM_UNIT_INDEX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 二级 三级 四级 五级"/>
  <p:tag name="KSO_WM_UNIT_NOCLEAR" val="0"/>
  <p:tag name="KSO_WM_UNIT_VALUE" val="128"/>
  <p:tag name="KSO_WM_UNIT_TYPE" val="h_f"/>
  <p:tag name="KSO_WM_UNIT_INDEX" val="1_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 二级 三级 四级 五级"/>
  <p:tag name="KSO_WM_UNIT_NOCLEAR" val="0"/>
  <p:tag name="KSO_WM_UNIT_VALUE" val="598"/>
  <p:tag name="KSO_WM_UNIT_TYPE" val="f"/>
  <p:tag name="KSO_WM_UNIT_INDEX" val="1"/>
  <p:tag name="KSO_WM_TEMPLATE_CATEGORY" val="custom"/>
  <p:tag name="KSO_WM_TEMPLATE_INDEX" val="2023023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 二级 三级 四级 五级"/>
  <p:tag name="KSO_WM_UNIT_NOCLEAR" val="0"/>
  <p:tag name="KSO_WM_UNIT_VALUE" val="128"/>
  <p:tag name="KSO_WM_UNIT_TYPE" val="h_f"/>
  <p:tag name="KSO_WM_UNIT_INDEX" val="2_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3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 二级 三级 四级 五级"/>
  <p:tag name="KSO_WM_UNIT_NOCLEAR" val="0"/>
  <p:tag name="KSO_WM_UNIT_VALUE" val="396"/>
  <p:tag name="KSO_WM_UNIT_TYPE" val="f"/>
  <p:tag name="KSO_WM_UNIT_INDEX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CONTENT_GROUP_TYPE" val="contentchip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11"/>
  <p:tag name="KSO_WM_SLIDE_CONTENT_AREA" val="{&quot;left&quot;:&quot;40.75&quot;,&quot;top&quot;:&quot;54.85&quot;,&quot;width&quot;:&quot;554.35&quot;,&quot;height&quot;:&quot;329.9&quot;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2_1*b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  <p:tag name="KSO_WM_UNIT_PRESET_TEXT" val="添加文档副标题"/>
  <p:tag name="KSO_WM_UNIT_TEXT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TEMPLATE_INDEX" val="20230232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INDEX" val="1_1_1"/>
  <p:tag name="KSO_WM_UNIT_VALUE" val="24"/>
  <p:tag name="KSO_WM_UNIT_TYPE" val="l_h_a"/>
  <p:tag name="KSO_WM_UNIT_ID" val="custom20230232_6*l_h_a*1_1_1"/>
  <p:tag name="KSO_WM_DIAGRAM_VERSION" val="3"/>
  <p:tag name="KSO_WM_DIAGRAM_MAX_ITEMCNT" val="8"/>
  <p:tag name="KSO_WM_DIAGRAM_MIN_ITEMCNT" val="2"/>
  <p:tag name="KSO_WM_DIAGRAM_VIRTUALLY_FRAME" val="{&quot;height&quot;:379.1000061035156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PRESET_TEXT" val="添加目录文本"/>
  <p:tag name="KSO_WM_UNIT_TEXT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2_6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0232"/>
  <p:tag name="KSO_WM_SLIDE_LAYOUT" val="a_l"/>
  <p:tag name="KSO_WM_SLIDE_LAYOUT_CNT" val="1_1"/>
  <p:tag name="KSO_WM_TEMPLATE_THUMBS_INDEX" val="1、4、7、12、13、14、15、16、17、18、20、24、25、28、33、36、40、43、44"/>
  <p:tag name="KSO_WM_SPECIAL_SOURCE" val="bdnull"/>
  <p:tag name="KSO_WM_DIAGRAM_GROUP_CODE" val="l1-1"/>
  <p:tag name="KSO_WM_SLIDE_DIAGTYPE" val="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2_6*a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DIAGRAM_GROUP_CODE" val="l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2"/>
  <p:tag name="KSO_WM_SPECIAL_SOURCE" val="bdnull"/>
  <p:tag name="KSO_WM_TEMPLATE_THUMBS_INDEX" val="1、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32_6*l_h_i*1_1_1"/>
  <p:tag name="KSO_WM_TEMPLATE_CATEGORY" val="custom"/>
  <p:tag name="KSO_WM_TEMPLATE_INDEX" val="20230232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MAX_ITEMCNT" val="8"/>
  <p:tag name="KSO_WM_DIAGRAM_MIN_ITEMCNT" val="2"/>
  <p:tag name="KSO_WM_DIAGRAM_VIRTUALLY_FRAME" val="{&quot;height&quot;:379.1000061035156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custom20230232_6*l_h_i*1_1_2"/>
  <p:tag name="KSO_WM_TEMPLATE_CATEGORY" val="custom"/>
  <p:tag name="KSO_WM_TEMPLATE_INDEX" val="20230232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MAX_ITEMCNT" val="8"/>
  <p:tag name="KSO_WM_DIAGRAM_MIN_ITEMCNT" val="2"/>
  <p:tag name="KSO_WM_DIAGRAM_VIRTUALLY_FRAME" val="{&quot;height&quot;:379.1000061035156,&quot;width&quot;:781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TEMPLATE_INDEX" val="20230232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INDEX" val="1_1_1"/>
  <p:tag name="KSO_WM_UNIT_VALUE" val="24"/>
  <p:tag name="KSO_WM_UNIT_TYPE" val="l_h_a"/>
  <p:tag name="KSO_WM_UNIT_ID" val="custom20230232_6*l_h_a*1_1_1"/>
  <p:tag name="KSO_WM_DIAGRAM_VERSION" val="3"/>
  <p:tag name="KSO_WM_DIAGRAM_MAX_ITEMCNT" val="8"/>
  <p:tag name="KSO_WM_DIAGRAM_MIN_ITEMCNT" val="2"/>
  <p:tag name="KSO_WM_DIAGRAM_VIRTUALLY_FRAME" val="{&quot;height&quot;:379.1000061035156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PRESET_TEXT" val="添加目录文本"/>
  <p:tag name="KSO_WM_UNIT_TEXT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32_6*l_h_i*1_2_2"/>
  <p:tag name="KSO_WM_TEMPLATE_CATEGORY" val="custom"/>
  <p:tag name="KSO_WM_TEMPLATE_INDEX" val="20230232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2_2"/>
  <p:tag name="KSO_WM_DIAGRAM_VERSION" val="3"/>
  <p:tag name="KSO_WM_DIAGRAM_MAX_ITEMCNT" val="8"/>
  <p:tag name="KSO_WM_DIAGRAM_MIN_ITEMCNT" val="2"/>
  <p:tag name="KSO_WM_DIAGRAM_VIRTUALLY_FRAME" val="{&quot;height&quot;:379.1000061035156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32_6*l_h_i*1_2_1"/>
  <p:tag name="KSO_WM_TEMPLATE_CATEGORY" val="custom"/>
  <p:tag name="KSO_WM_TEMPLATE_INDEX" val="20230232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MAX_ITEMCNT" val="8"/>
  <p:tag name="KSO_WM_DIAGRAM_MIN_ITEMCNT" val="2"/>
  <p:tag name="KSO_WM_DIAGRAM_VIRTUALLY_FRAME" val="{&quot;height&quot;:379.1000061035156,&quot;width&quot;:781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TEMPLATE_INDEX" val="20230232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INDEX" val="1_2_1"/>
  <p:tag name="KSO_WM_UNIT_VALUE" val="24"/>
  <p:tag name="KSO_WM_UNIT_TYPE" val="l_h_a"/>
  <p:tag name="KSO_WM_UNIT_ID" val="custom20230232_6*l_h_a*1_2_1"/>
  <p:tag name="KSO_WM_DIAGRAM_VERSION" val="3"/>
  <p:tag name="KSO_WM_DIAGRAM_MAX_ITEMCNT" val="8"/>
  <p:tag name="KSO_WM_DIAGRAM_MIN_ITEMCNT" val="2"/>
  <p:tag name="KSO_WM_DIAGRAM_VIRTUALLY_FRAME" val="{&quot;height&quot;:379.1000061035156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PRESET_TEXT" val="添加目录文本"/>
  <p:tag name="KSO_WM_UNIT_TEXT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32_6*l_h_i*1_3_1"/>
  <p:tag name="KSO_WM_TEMPLATE_CATEGORY" val="custom"/>
  <p:tag name="KSO_WM_TEMPLATE_INDEX" val="20230232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3_1"/>
  <p:tag name="KSO_WM_DIAGRAM_VERSION" val="3"/>
  <p:tag name="KSO_WM_DIAGRAM_MAX_ITEMCNT" val="8"/>
  <p:tag name="KSO_WM_DIAGRAM_MIN_ITEMCNT" val="2"/>
  <p:tag name="KSO_WM_DIAGRAM_VIRTUALLY_FRAME" val="{&quot;height&quot;:379.1000061035156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32_6*l_h_i*1_3_2"/>
  <p:tag name="KSO_WM_TEMPLATE_CATEGORY" val="custom"/>
  <p:tag name="KSO_WM_TEMPLATE_INDEX" val="20230232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MAX_ITEMCNT" val="8"/>
  <p:tag name="KSO_WM_DIAGRAM_MIN_ITEMCNT" val="2"/>
  <p:tag name="KSO_WM_DIAGRAM_VIRTUALLY_FRAME" val="{&quot;height&quot;:379.1000061035156,&quot;width&quot;:781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TEMPLATE_INDEX" val="20230232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INDEX" val="1_3_1"/>
  <p:tag name="KSO_WM_UNIT_VALUE" val="24"/>
  <p:tag name="KSO_WM_UNIT_TYPE" val="l_h_a"/>
  <p:tag name="KSO_WM_UNIT_ID" val="custom20230232_6*l_h_a*1_3_1"/>
  <p:tag name="KSO_WM_DIAGRAM_VERSION" val="3"/>
  <p:tag name="KSO_WM_DIAGRAM_MAX_ITEMCNT" val="8"/>
  <p:tag name="KSO_WM_DIAGRAM_MIN_ITEMCNT" val="2"/>
  <p:tag name="KSO_WM_DIAGRAM_VIRTUALLY_FRAME" val="{&quot;height&quot;:379.1000061035156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PRESET_TEXT" val="添加目录文本"/>
  <p:tag name="KSO_WM_UNIT_TEXT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2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35.15&quot;,&quot;top&quot;:&quot;68.25&quot;,&quot;width&quot;:&quot;605.75&quot;,&quot;height&quot;:&quot;384.55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2_9*e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2_9*a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3315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2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2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2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2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2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2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自定义 64">
      <a:dk1>
        <a:srgbClr val="000000"/>
      </a:dk1>
      <a:lt1>
        <a:srgbClr val="FFFFFF"/>
      </a:lt1>
      <a:dk2>
        <a:srgbClr val="003E28"/>
      </a:dk2>
      <a:lt2>
        <a:srgbClr val="ECFEF8"/>
      </a:lt2>
      <a:accent1>
        <a:srgbClr val="47FFBC"/>
      </a:accent1>
      <a:accent2>
        <a:srgbClr val="51E8C9"/>
      </a:accent2>
      <a:accent3>
        <a:srgbClr val="5AD2D6"/>
      </a:accent3>
      <a:accent4>
        <a:srgbClr val="64BBE3"/>
      </a:accent4>
      <a:accent5>
        <a:srgbClr val="6DA5F0"/>
      </a:accent5>
      <a:accent6>
        <a:srgbClr val="778EFD"/>
      </a:accent6>
      <a:hlink>
        <a:srgbClr val="0563C1"/>
      </a:hlink>
      <a:folHlink>
        <a:srgbClr val="954F72"/>
      </a:folHlink>
    </a:clrScheme>
    <a:fontScheme name="自定义 17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1019</Words>
  <Application>Microsoft Office PowerPoint</Application>
  <PresentationFormat>宽屏</PresentationFormat>
  <Paragraphs>135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MiSans Heavy</vt:lpstr>
      <vt:lpstr>MiSans Normal</vt:lpstr>
      <vt:lpstr>微软雅黑</vt:lpstr>
      <vt:lpstr>Arial</vt:lpstr>
      <vt:lpstr>Calibri</vt:lpstr>
      <vt:lpstr>Calibri Light</vt:lpstr>
      <vt:lpstr>Office 主题</vt:lpstr>
      <vt:lpstr>Office 主题</vt:lpstr>
      <vt:lpstr>PowerPoint 演示文稿</vt:lpstr>
      <vt:lpstr>CONTENTS</vt:lpstr>
      <vt:lpstr>系统需求分析</vt:lpstr>
      <vt:lpstr>功能需求概述</vt:lpstr>
      <vt:lpstr>用户角色划分</vt:lpstr>
      <vt:lpstr>系统性能要求</vt:lpstr>
      <vt:lpstr>数据库设计</vt:lpstr>
      <vt:lpstr>SQL Server环境配置</vt:lpstr>
      <vt:lpstr>SQL Server环境配置</vt:lpstr>
      <vt:lpstr>数据库结构设计</vt:lpstr>
      <vt:lpstr>系统项目实现</vt:lpstr>
      <vt:lpstr>C#语言基础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图书管理系统构建</dc:title>
  <dc:creator>ALN-AL00</dc:creator>
  <cp:lastModifiedBy>冯 智鑫</cp:lastModifiedBy>
  <cp:revision>13</cp:revision>
  <dcterms:created xsi:type="dcterms:W3CDTF">2024-12-22T04:07:45Z</dcterms:created>
  <dcterms:modified xsi:type="dcterms:W3CDTF">2024-12-24T12:25:25Z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  <property fmtid="{D5CDD505-2E9C-101B-9397-08002B2CF9AE}" pid="3" name="ICV">
    <vt:lpwstr>b2f601b347af46cd9ad9893111c94939_21</vt:lpwstr>
  </property>
</Properties>
</file>